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sldIdLst>
    <p:sldId id="256" r:id="rId2"/>
    <p:sldId id="257" r:id="rId3"/>
    <p:sldId id="278" r:id="rId4"/>
    <p:sldId id="258" r:id="rId5"/>
    <p:sldId id="260" r:id="rId6"/>
    <p:sldId id="261" r:id="rId7"/>
    <p:sldId id="276" r:id="rId8"/>
    <p:sldId id="262" r:id="rId9"/>
    <p:sldId id="263" r:id="rId10"/>
    <p:sldId id="264" r:id="rId11"/>
    <p:sldId id="265" r:id="rId12"/>
    <p:sldId id="266" r:id="rId13"/>
    <p:sldId id="277" r:id="rId14"/>
    <p:sldId id="267" r:id="rId15"/>
    <p:sldId id="275" r:id="rId16"/>
    <p:sldId id="268" r:id="rId17"/>
    <p:sldId id="269" r:id="rId18"/>
    <p:sldId id="271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90" autoAdjust="0"/>
    <p:restoredTop sz="94660"/>
  </p:normalViewPr>
  <p:slideViewPr>
    <p:cSldViewPr snapToGrid="0">
      <p:cViewPr varScale="1">
        <p:scale>
          <a:sx n="67" d="100"/>
          <a:sy n="67" d="100"/>
        </p:scale>
        <p:origin x="3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17D602-2A33-45E5-B839-3B4C97379B6D}" type="doc">
      <dgm:prSet loTypeId="urn:microsoft.com/office/officeart/2005/8/layout/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6C4970E-684D-4C63-B047-2A597A27A83E}">
      <dgm:prSet/>
      <dgm:spPr/>
      <dgm:t>
        <a:bodyPr/>
        <a:lstStyle/>
        <a:p>
          <a:r>
            <a:rPr lang="en-US"/>
            <a:t>Ill posed problem</a:t>
          </a:r>
        </a:p>
      </dgm:t>
    </dgm:pt>
    <dgm:pt modelId="{CF215A5E-1FC3-42E6-A61C-8F9291D76C02}" type="parTrans" cxnId="{D0A8DF76-1BFC-461E-90C5-ACCED2862CC6}">
      <dgm:prSet/>
      <dgm:spPr/>
      <dgm:t>
        <a:bodyPr/>
        <a:lstStyle/>
        <a:p>
          <a:endParaRPr lang="en-US"/>
        </a:p>
      </dgm:t>
    </dgm:pt>
    <dgm:pt modelId="{D91C49E2-1B47-4206-BCDD-2A0B10E97313}" type="sibTrans" cxnId="{D0A8DF76-1BFC-461E-90C5-ACCED2862CC6}">
      <dgm:prSet/>
      <dgm:spPr/>
      <dgm:t>
        <a:bodyPr/>
        <a:lstStyle/>
        <a:p>
          <a:endParaRPr lang="en-US"/>
        </a:p>
      </dgm:t>
    </dgm:pt>
    <dgm:pt modelId="{5BE0BCA4-C01A-43A3-8068-7445095CD94B}">
      <dgm:prSet/>
      <dgm:spPr/>
      <dgm:t>
        <a:bodyPr/>
        <a:lstStyle/>
        <a:p>
          <a:r>
            <a:rPr lang="en-US" dirty="0"/>
            <a:t>Inverse projection matrix</a:t>
          </a:r>
        </a:p>
      </dgm:t>
    </dgm:pt>
    <dgm:pt modelId="{DB8F74A3-B064-46B4-B609-5C7DBAABF635}" type="parTrans" cxnId="{48242728-4A02-40B3-B8EC-9DB8B90340D9}">
      <dgm:prSet/>
      <dgm:spPr/>
      <dgm:t>
        <a:bodyPr/>
        <a:lstStyle/>
        <a:p>
          <a:endParaRPr lang="en-US"/>
        </a:p>
      </dgm:t>
    </dgm:pt>
    <dgm:pt modelId="{75D22411-56C1-463D-BBB3-2AC203E0C349}" type="sibTrans" cxnId="{48242728-4A02-40B3-B8EC-9DB8B90340D9}">
      <dgm:prSet/>
      <dgm:spPr/>
      <dgm:t>
        <a:bodyPr/>
        <a:lstStyle/>
        <a:p>
          <a:endParaRPr lang="en-US"/>
        </a:p>
      </dgm:t>
    </dgm:pt>
    <dgm:pt modelId="{064D6705-F273-4A9B-B82C-90CE4A2FE404}">
      <dgm:prSet/>
      <dgm:spPr/>
      <dgm:t>
        <a:bodyPr/>
        <a:lstStyle/>
        <a:p>
          <a:r>
            <a:rPr lang="en-US"/>
            <a:t>Spread of neural activity</a:t>
          </a:r>
        </a:p>
      </dgm:t>
    </dgm:pt>
    <dgm:pt modelId="{F6871407-DF2F-4441-B327-A2596BE0D020}" type="parTrans" cxnId="{878360DB-57BE-4C17-9B76-DCE4FF3EA407}">
      <dgm:prSet/>
      <dgm:spPr/>
      <dgm:t>
        <a:bodyPr/>
        <a:lstStyle/>
        <a:p>
          <a:endParaRPr lang="en-US"/>
        </a:p>
      </dgm:t>
    </dgm:pt>
    <dgm:pt modelId="{0822E4F3-590C-4BD0-90C9-9997D025F56E}" type="sibTrans" cxnId="{878360DB-57BE-4C17-9B76-DCE4FF3EA407}">
      <dgm:prSet/>
      <dgm:spPr/>
      <dgm:t>
        <a:bodyPr/>
        <a:lstStyle/>
        <a:p>
          <a:endParaRPr lang="en-US"/>
        </a:p>
      </dgm:t>
    </dgm:pt>
    <dgm:pt modelId="{3A4E6CBF-17D4-495F-83AE-D68DC2F7F9DC}">
      <dgm:prSet/>
      <dgm:spPr/>
      <dgm:t>
        <a:bodyPr/>
        <a:lstStyle/>
        <a:p>
          <a:r>
            <a:rPr lang="en-US"/>
            <a:t>3D to 2D</a:t>
          </a:r>
        </a:p>
      </dgm:t>
    </dgm:pt>
    <dgm:pt modelId="{3000CE84-08F5-4461-A91E-FAE5DAFD08CD}" type="parTrans" cxnId="{E9C3B8EE-2CD7-4BDC-800E-38AACDD78642}">
      <dgm:prSet/>
      <dgm:spPr/>
      <dgm:t>
        <a:bodyPr/>
        <a:lstStyle/>
        <a:p>
          <a:endParaRPr lang="en-US"/>
        </a:p>
      </dgm:t>
    </dgm:pt>
    <dgm:pt modelId="{D2E7CD99-6395-43B8-86B7-4F50D86617A7}" type="sibTrans" cxnId="{E9C3B8EE-2CD7-4BDC-800E-38AACDD78642}">
      <dgm:prSet/>
      <dgm:spPr/>
      <dgm:t>
        <a:bodyPr/>
        <a:lstStyle/>
        <a:p>
          <a:endParaRPr lang="en-US"/>
        </a:p>
      </dgm:t>
    </dgm:pt>
    <dgm:pt modelId="{C30FA2F9-A5FC-449D-B12C-8C2CD40E2ED0}">
      <dgm:prSet/>
      <dgm:spPr/>
      <dgm:t>
        <a:bodyPr/>
        <a:lstStyle/>
        <a:p>
          <a:r>
            <a:rPr lang="en-US"/>
            <a:t>Mostly mathematical</a:t>
          </a:r>
        </a:p>
      </dgm:t>
    </dgm:pt>
    <dgm:pt modelId="{8D9B2419-7A62-4B45-A869-E894C92BBB2D}" type="parTrans" cxnId="{70AB9D8B-8D6A-46C3-827D-C4581E8635EC}">
      <dgm:prSet/>
      <dgm:spPr/>
      <dgm:t>
        <a:bodyPr/>
        <a:lstStyle/>
        <a:p>
          <a:endParaRPr lang="en-US"/>
        </a:p>
      </dgm:t>
    </dgm:pt>
    <dgm:pt modelId="{79EC3D06-BC8F-4B5F-B4B4-27DA1C1A2985}" type="sibTrans" cxnId="{70AB9D8B-8D6A-46C3-827D-C4581E8635EC}">
      <dgm:prSet/>
      <dgm:spPr/>
      <dgm:t>
        <a:bodyPr/>
        <a:lstStyle/>
        <a:p>
          <a:endParaRPr lang="en-US"/>
        </a:p>
      </dgm:t>
    </dgm:pt>
    <dgm:pt modelId="{E0C27861-206E-4D9B-8BA4-9F01213FC769}" type="pres">
      <dgm:prSet presAssocID="{0217D602-2A33-45E5-B839-3B4C97379B6D}" presName="linear" presStyleCnt="0">
        <dgm:presLayoutVars>
          <dgm:dir/>
          <dgm:animLvl val="lvl"/>
          <dgm:resizeHandles val="exact"/>
        </dgm:presLayoutVars>
      </dgm:prSet>
      <dgm:spPr/>
    </dgm:pt>
    <dgm:pt modelId="{7FE9E314-DF66-41CD-AFF5-43C27B599C3E}" type="pres">
      <dgm:prSet presAssocID="{26C4970E-684D-4C63-B047-2A597A27A83E}" presName="parentLin" presStyleCnt="0"/>
      <dgm:spPr/>
    </dgm:pt>
    <dgm:pt modelId="{20EEBF87-DAAD-4BA7-A822-E50EF9B9C8BC}" type="pres">
      <dgm:prSet presAssocID="{26C4970E-684D-4C63-B047-2A597A27A83E}" presName="parentLeftMargin" presStyleLbl="node1" presStyleIdx="0" presStyleCnt="2"/>
      <dgm:spPr/>
    </dgm:pt>
    <dgm:pt modelId="{72FE0936-1F0A-4B95-8407-AF522F4DB62D}" type="pres">
      <dgm:prSet presAssocID="{26C4970E-684D-4C63-B047-2A597A27A8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01020FA-FD0A-4B3E-B619-BE7351033EC9}" type="pres">
      <dgm:prSet presAssocID="{26C4970E-684D-4C63-B047-2A597A27A83E}" presName="negativeSpace" presStyleCnt="0"/>
      <dgm:spPr/>
    </dgm:pt>
    <dgm:pt modelId="{CD20C3C7-D173-40FB-AC06-1B7FCEC9B32A}" type="pres">
      <dgm:prSet presAssocID="{26C4970E-684D-4C63-B047-2A597A27A83E}" presName="childText" presStyleLbl="conFgAcc1" presStyleIdx="0" presStyleCnt="2">
        <dgm:presLayoutVars>
          <dgm:bulletEnabled val="1"/>
        </dgm:presLayoutVars>
      </dgm:prSet>
      <dgm:spPr/>
    </dgm:pt>
    <dgm:pt modelId="{1C03D97F-0990-4B23-B806-CC9A49B1A483}" type="pres">
      <dgm:prSet presAssocID="{D91C49E2-1B47-4206-BCDD-2A0B10E97313}" presName="spaceBetweenRectangles" presStyleCnt="0"/>
      <dgm:spPr/>
    </dgm:pt>
    <dgm:pt modelId="{E328290A-3F86-4203-9C0E-1B58C60A038F}" type="pres">
      <dgm:prSet presAssocID="{C30FA2F9-A5FC-449D-B12C-8C2CD40E2ED0}" presName="parentLin" presStyleCnt="0"/>
      <dgm:spPr/>
    </dgm:pt>
    <dgm:pt modelId="{84562D5F-0653-43D0-8C00-3B5B67A61BB7}" type="pres">
      <dgm:prSet presAssocID="{C30FA2F9-A5FC-449D-B12C-8C2CD40E2ED0}" presName="parentLeftMargin" presStyleLbl="node1" presStyleIdx="0" presStyleCnt="2"/>
      <dgm:spPr/>
    </dgm:pt>
    <dgm:pt modelId="{099DF1B1-3CEE-487C-A25E-CA63EF8650B4}" type="pres">
      <dgm:prSet presAssocID="{C30FA2F9-A5FC-449D-B12C-8C2CD40E2E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45BDDE-6C8F-434D-9DDB-BFC495546250}" type="pres">
      <dgm:prSet presAssocID="{C30FA2F9-A5FC-449D-B12C-8C2CD40E2ED0}" presName="negativeSpace" presStyleCnt="0"/>
      <dgm:spPr/>
    </dgm:pt>
    <dgm:pt modelId="{1F6D644B-6171-488B-8914-160109A153BA}" type="pres">
      <dgm:prSet presAssocID="{C30FA2F9-A5FC-449D-B12C-8C2CD40E2ED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E87BA12-179B-4542-8C5C-B95B53A4B937}" type="presOf" srcId="{0217D602-2A33-45E5-B839-3B4C97379B6D}" destId="{E0C27861-206E-4D9B-8BA4-9F01213FC769}" srcOrd="0" destOrd="0" presId="urn:microsoft.com/office/officeart/2005/8/layout/list1"/>
    <dgm:cxn modelId="{E9382221-3D2C-4310-9A09-628A06E256EE}" type="presOf" srcId="{26C4970E-684D-4C63-B047-2A597A27A83E}" destId="{72FE0936-1F0A-4B95-8407-AF522F4DB62D}" srcOrd="1" destOrd="0" presId="urn:microsoft.com/office/officeart/2005/8/layout/list1"/>
    <dgm:cxn modelId="{96444724-ACBB-4E31-A023-B6804EF67A34}" type="presOf" srcId="{3A4E6CBF-17D4-495F-83AE-D68DC2F7F9DC}" destId="{CD20C3C7-D173-40FB-AC06-1B7FCEC9B32A}" srcOrd="0" destOrd="2" presId="urn:microsoft.com/office/officeart/2005/8/layout/list1"/>
    <dgm:cxn modelId="{48242728-4A02-40B3-B8EC-9DB8B90340D9}" srcId="{26C4970E-684D-4C63-B047-2A597A27A83E}" destId="{5BE0BCA4-C01A-43A3-8068-7445095CD94B}" srcOrd="0" destOrd="0" parTransId="{DB8F74A3-B064-46B4-B609-5C7DBAABF635}" sibTransId="{75D22411-56C1-463D-BBB3-2AC203E0C349}"/>
    <dgm:cxn modelId="{D0A8DF76-1BFC-461E-90C5-ACCED2862CC6}" srcId="{0217D602-2A33-45E5-B839-3B4C97379B6D}" destId="{26C4970E-684D-4C63-B047-2A597A27A83E}" srcOrd="0" destOrd="0" parTransId="{CF215A5E-1FC3-42E6-A61C-8F9291D76C02}" sibTransId="{D91C49E2-1B47-4206-BCDD-2A0B10E97313}"/>
    <dgm:cxn modelId="{70AB9D8B-8D6A-46C3-827D-C4581E8635EC}" srcId="{0217D602-2A33-45E5-B839-3B4C97379B6D}" destId="{C30FA2F9-A5FC-449D-B12C-8C2CD40E2ED0}" srcOrd="1" destOrd="0" parTransId="{8D9B2419-7A62-4B45-A869-E894C92BBB2D}" sibTransId="{79EC3D06-BC8F-4B5F-B4B4-27DA1C1A2985}"/>
    <dgm:cxn modelId="{C9970CA0-142F-41E2-931B-CEFF8801673F}" type="presOf" srcId="{26C4970E-684D-4C63-B047-2A597A27A83E}" destId="{20EEBF87-DAAD-4BA7-A822-E50EF9B9C8BC}" srcOrd="0" destOrd="0" presId="urn:microsoft.com/office/officeart/2005/8/layout/list1"/>
    <dgm:cxn modelId="{286DE4B2-6C42-49FF-8ABF-8EF999D543CF}" type="presOf" srcId="{C30FA2F9-A5FC-449D-B12C-8C2CD40E2ED0}" destId="{099DF1B1-3CEE-487C-A25E-CA63EF8650B4}" srcOrd="1" destOrd="0" presId="urn:microsoft.com/office/officeart/2005/8/layout/list1"/>
    <dgm:cxn modelId="{878360DB-57BE-4C17-9B76-DCE4FF3EA407}" srcId="{26C4970E-684D-4C63-B047-2A597A27A83E}" destId="{064D6705-F273-4A9B-B82C-90CE4A2FE404}" srcOrd="1" destOrd="0" parTransId="{F6871407-DF2F-4441-B327-A2596BE0D020}" sibTransId="{0822E4F3-590C-4BD0-90C9-9997D025F56E}"/>
    <dgm:cxn modelId="{73FE86E8-9C77-455F-B72B-7768688BA0CB}" type="presOf" srcId="{C30FA2F9-A5FC-449D-B12C-8C2CD40E2ED0}" destId="{84562D5F-0653-43D0-8C00-3B5B67A61BB7}" srcOrd="0" destOrd="0" presId="urn:microsoft.com/office/officeart/2005/8/layout/list1"/>
    <dgm:cxn modelId="{E9C3B8EE-2CD7-4BDC-800E-38AACDD78642}" srcId="{26C4970E-684D-4C63-B047-2A597A27A83E}" destId="{3A4E6CBF-17D4-495F-83AE-D68DC2F7F9DC}" srcOrd="2" destOrd="0" parTransId="{3000CE84-08F5-4461-A91E-FAE5DAFD08CD}" sibTransId="{D2E7CD99-6395-43B8-86B7-4F50D86617A7}"/>
    <dgm:cxn modelId="{0D6FC1F7-8993-4347-977C-1217BCCF580B}" type="presOf" srcId="{5BE0BCA4-C01A-43A3-8068-7445095CD94B}" destId="{CD20C3C7-D173-40FB-AC06-1B7FCEC9B32A}" srcOrd="0" destOrd="0" presId="urn:microsoft.com/office/officeart/2005/8/layout/list1"/>
    <dgm:cxn modelId="{365EF1F8-2FD5-4B66-B081-564B354CEFD0}" type="presOf" srcId="{064D6705-F273-4A9B-B82C-90CE4A2FE404}" destId="{CD20C3C7-D173-40FB-AC06-1B7FCEC9B32A}" srcOrd="0" destOrd="1" presId="urn:microsoft.com/office/officeart/2005/8/layout/list1"/>
    <dgm:cxn modelId="{002C3885-A8AF-4BAD-BC30-463598316BC5}" type="presParOf" srcId="{E0C27861-206E-4D9B-8BA4-9F01213FC769}" destId="{7FE9E314-DF66-41CD-AFF5-43C27B599C3E}" srcOrd="0" destOrd="0" presId="urn:microsoft.com/office/officeart/2005/8/layout/list1"/>
    <dgm:cxn modelId="{B345A342-8F45-4CF9-BA25-B8C1E9F7C764}" type="presParOf" srcId="{7FE9E314-DF66-41CD-AFF5-43C27B599C3E}" destId="{20EEBF87-DAAD-4BA7-A822-E50EF9B9C8BC}" srcOrd="0" destOrd="0" presId="urn:microsoft.com/office/officeart/2005/8/layout/list1"/>
    <dgm:cxn modelId="{38CED10F-8C2C-4B05-ACC1-959112E2B2BA}" type="presParOf" srcId="{7FE9E314-DF66-41CD-AFF5-43C27B599C3E}" destId="{72FE0936-1F0A-4B95-8407-AF522F4DB62D}" srcOrd="1" destOrd="0" presId="urn:microsoft.com/office/officeart/2005/8/layout/list1"/>
    <dgm:cxn modelId="{16112BA3-44D9-4A08-B795-20E9475DF960}" type="presParOf" srcId="{E0C27861-206E-4D9B-8BA4-9F01213FC769}" destId="{901020FA-FD0A-4B3E-B619-BE7351033EC9}" srcOrd="1" destOrd="0" presId="urn:microsoft.com/office/officeart/2005/8/layout/list1"/>
    <dgm:cxn modelId="{5387154C-E658-472B-8580-A7455363FDA4}" type="presParOf" srcId="{E0C27861-206E-4D9B-8BA4-9F01213FC769}" destId="{CD20C3C7-D173-40FB-AC06-1B7FCEC9B32A}" srcOrd="2" destOrd="0" presId="urn:microsoft.com/office/officeart/2005/8/layout/list1"/>
    <dgm:cxn modelId="{2A0D9BAE-CA7E-4B10-B323-CC57B437F652}" type="presParOf" srcId="{E0C27861-206E-4D9B-8BA4-9F01213FC769}" destId="{1C03D97F-0990-4B23-B806-CC9A49B1A483}" srcOrd="3" destOrd="0" presId="urn:microsoft.com/office/officeart/2005/8/layout/list1"/>
    <dgm:cxn modelId="{3A8B81EE-7C3F-46A2-BD5E-654A95729674}" type="presParOf" srcId="{E0C27861-206E-4D9B-8BA4-9F01213FC769}" destId="{E328290A-3F86-4203-9C0E-1B58C60A038F}" srcOrd="4" destOrd="0" presId="urn:microsoft.com/office/officeart/2005/8/layout/list1"/>
    <dgm:cxn modelId="{11F86A18-F42E-4DEB-9A12-5D8FBD2B384D}" type="presParOf" srcId="{E328290A-3F86-4203-9C0E-1B58C60A038F}" destId="{84562D5F-0653-43D0-8C00-3B5B67A61BB7}" srcOrd="0" destOrd="0" presId="urn:microsoft.com/office/officeart/2005/8/layout/list1"/>
    <dgm:cxn modelId="{C8467989-D2C1-4EE3-95B1-A5A2B16DC8C5}" type="presParOf" srcId="{E328290A-3F86-4203-9C0E-1B58C60A038F}" destId="{099DF1B1-3CEE-487C-A25E-CA63EF8650B4}" srcOrd="1" destOrd="0" presId="urn:microsoft.com/office/officeart/2005/8/layout/list1"/>
    <dgm:cxn modelId="{40D1A53C-47EE-4511-A766-9765267B314D}" type="presParOf" srcId="{E0C27861-206E-4D9B-8BA4-9F01213FC769}" destId="{CC45BDDE-6C8F-434D-9DDB-BFC495546250}" srcOrd="5" destOrd="0" presId="urn:microsoft.com/office/officeart/2005/8/layout/list1"/>
    <dgm:cxn modelId="{8AAD4D1B-17CB-4FCC-91E5-6F5CD9495520}" type="presParOf" srcId="{E0C27861-206E-4D9B-8BA4-9F01213FC769}" destId="{1F6D644B-6171-488B-8914-160109A153B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CAB626-A492-4058-9CAD-0780ADA2E9A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8D683A-47E9-4453-AC32-CF53C009B8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output is the state of the dipole</a:t>
          </a:r>
        </a:p>
      </dgm:t>
    </dgm:pt>
    <dgm:pt modelId="{DBC94FB1-8777-46E7-84B2-494D75CF6625}" type="parTrans" cxnId="{D342FE0E-B5FE-4F00-9A7B-84F0A03A792D}">
      <dgm:prSet/>
      <dgm:spPr/>
      <dgm:t>
        <a:bodyPr/>
        <a:lstStyle/>
        <a:p>
          <a:endParaRPr lang="en-US"/>
        </a:p>
      </dgm:t>
    </dgm:pt>
    <dgm:pt modelId="{3310D6EE-E1AE-4031-BC00-4AEB3E488ADB}" type="sibTrans" cxnId="{D342FE0E-B5FE-4F00-9A7B-84F0A03A792D}">
      <dgm:prSet/>
      <dgm:spPr/>
      <dgm:t>
        <a:bodyPr/>
        <a:lstStyle/>
        <a:p>
          <a:endParaRPr lang="en-US"/>
        </a:p>
      </dgm:t>
    </dgm:pt>
    <dgm:pt modelId="{35AA1588-97C9-4309-B743-C41E1E8B49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 if active (source)</a:t>
          </a:r>
        </a:p>
      </dgm:t>
    </dgm:pt>
    <dgm:pt modelId="{51899EAA-606F-4DE1-9928-F9200EA43435}" type="parTrans" cxnId="{BED96B87-A773-43A0-864D-0F7C39370E9D}">
      <dgm:prSet/>
      <dgm:spPr/>
      <dgm:t>
        <a:bodyPr/>
        <a:lstStyle/>
        <a:p>
          <a:endParaRPr lang="en-US"/>
        </a:p>
      </dgm:t>
    </dgm:pt>
    <dgm:pt modelId="{4B0498EC-407C-4527-B5DF-EDBE4024A1D6}" type="sibTrans" cxnId="{BED96B87-A773-43A0-864D-0F7C39370E9D}">
      <dgm:prSet/>
      <dgm:spPr/>
      <dgm:t>
        <a:bodyPr/>
        <a:lstStyle/>
        <a:p>
          <a:endParaRPr lang="en-US"/>
        </a:p>
      </dgm:t>
    </dgm:pt>
    <dgm:pt modelId="{BAE28A63-0E1F-46FA-8B9C-E6416D274D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 if noisy or idle</a:t>
          </a:r>
        </a:p>
      </dgm:t>
    </dgm:pt>
    <dgm:pt modelId="{0D9C0C92-2928-4E39-9F7E-44F1FE686F69}" type="parTrans" cxnId="{2F790FBC-94CC-4383-9759-646F1FEF64D9}">
      <dgm:prSet/>
      <dgm:spPr/>
      <dgm:t>
        <a:bodyPr/>
        <a:lstStyle/>
        <a:p>
          <a:endParaRPr lang="en-US"/>
        </a:p>
      </dgm:t>
    </dgm:pt>
    <dgm:pt modelId="{AAB9318B-E02E-4A26-AD37-8BCBC4C697F6}" type="sibTrans" cxnId="{2F790FBC-94CC-4383-9759-646F1FEF64D9}">
      <dgm:prSet/>
      <dgm:spPr/>
      <dgm:t>
        <a:bodyPr/>
        <a:lstStyle/>
        <a:p>
          <a:endParaRPr lang="en-US"/>
        </a:p>
      </dgm:t>
    </dgm:pt>
    <dgm:pt modelId="{261E366A-2CAB-4F42-AEC4-C633B3963F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Hyper Parameters: Convolutional Nodes, Kernel Size, Stride, Dense Nodes, Batch size, Adam Optimizer, Log loss, learning rate</a:t>
          </a:r>
        </a:p>
      </dgm:t>
    </dgm:pt>
    <dgm:pt modelId="{63C11EED-F40E-4F4D-B749-129EC5519315}" type="parTrans" cxnId="{F2F25702-C25C-42A2-B1A6-8894280F3265}">
      <dgm:prSet/>
      <dgm:spPr/>
      <dgm:t>
        <a:bodyPr/>
        <a:lstStyle/>
        <a:p>
          <a:endParaRPr lang="en-US"/>
        </a:p>
      </dgm:t>
    </dgm:pt>
    <dgm:pt modelId="{CCDD9AC9-E0F5-4860-842B-C30CD30E0B39}" type="sibTrans" cxnId="{F2F25702-C25C-42A2-B1A6-8894280F3265}">
      <dgm:prSet/>
      <dgm:spPr/>
      <dgm:t>
        <a:bodyPr/>
        <a:lstStyle/>
        <a:p>
          <a:endParaRPr lang="en-US"/>
        </a:p>
      </dgm:t>
    </dgm:pt>
    <dgm:pt modelId="{5DB85ABA-924D-4D78-89E7-BC92AA191241}" type="pres">
      <dgm:prSet presAssocID="{1FCAB626-A492-4058-9CAD-0780ADA2E9A0}" presName="root" presStyleCnt="0">
        <dgm:presLayoutVars>
          <dgm:dir/>
          <dgm:resizeHandles val="exact"/>
        </dgm:presLayoutVars>
      </dgm:prSet>
      <dgm:spPr/>
    </dgm:pt>
    <dgm:pt modelId="{0F225738-A8D3-47FF-B863-C231CC752413}" type="pres">
      <dgm:prSet presAssocID="{C08D683A-47E9-4453-AC32-CF53C009B831}" presName="compNode" presStyleCnt="0"/>
      <dgm:spPr/>
    </dgm:pt>
    <dgm:pt modelId="{8D88A32C-A984-4C64-8723-5D6B2E335884}" type="pres">
      <dgm:prSet presAssocID="{C08D683A-47E9-4453-AC32-CF53C009B831}" presName="bgRect" presStyleLbl="bgShp" presStyleIdx="0" presStyleCnt="2"/>
      <dgm:spPr/>
    </dgm:pt>
    <dgm:pt modelId="{B07758B9-432B-4DBF-B84B-BCF3383FE5F8}" type="pres">
      <dgm:prSet presAssocID="{C08D683A-47E9-4453-AC32-CF53C009B8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rbroken"/>
        </a:ext>
      </dgm:extLst>
    </dgm:pt>
    <dgm:pt modelId="{FF5CD17A-7A55-4813-B56F-30C92DABC11B}" type="pres">
      <dgm:prSet presAssocID="{C08D683A-47E9-4453-AC32-CF53C009B831}" presName="spaceRect" presStyleCnt="0"/>
      <dgm:spPr/>
    </dgm:pt>
    <dgm:pt modelId="{516B1E25-016F-49CF-B6D6-BBA9BF8B2562}" type="pres">
      <dgm:prSet presAssocID="{C08D683A-47E9-4453-AC32-CF53C009B831}" presName="parTx" presStyleLbl="revTx" presStyleIdx="0" presStyleCnt="3">
        <dgm:presLayoutVars>
          <dgm:chMax val="0"/>
          <dgm:chPref val="0"/>
        </dgm:presLayoutVars>
      </dgm:prSet>
      <dgm:spPr/>
    </dgm:pt>
    <dgm:pt modelId="{827AEE91-DB1B-4E42-8DDC-815A7FA7834A}" type="pres">
      <dgm:prSet presAssocID="{C08D683A-47E9-4453-AC32-CF53C009B831}" presName="desTx" presStyleLbl="revTx" presStyleIdx="1" presStyleCnt="3">
        <dgm:presLayoutVars/>
      </dgm:prSet>
      <dgm:spPr/>
    </dgm:pt>
    <dgm:pt modelId="{596ACE7B-57B9-4D63-8DA2-7D45AA413CBB}" type="pres">
      <dgm:prSet presAssocID="{3310D6EE-E1AE-4031-BC00-4AEB3E488ADB}" presName="sibTrans" presStyleCnt="0"/>
      <dgm:spPr/>
    </dgm:pt>
    <dgm:pt modelId="{87F16327-792A-4E43-997F-B5B27A74D2D2}" type="pres">
      <dgm:prSet presAssocID="{261E366A-2CAB-4F42-AEC4-C633B3963F9A}" presName="compNode" presStyleCnt="0"/>
      <dgm:spPr/>
    </dgm:pt>
    <dgm:pt modelId="{411C4B2E-E423-4536-B181-C7A5D9DB7D24}" type="pres">
      <dgm:prSet presAssocID="{261E366A-2CAB-4F42-AEC4-C633B3963F9A}" presName="bgRect" presStyleLbl="bgShp" presStyleIdx="1" presStyleCnt="2"/>
      <dgm:spPr/>
    </dgm:pt>
    <dgm:pt modelId="{B309F57F-84A7-49DA-9475-FD56E81DA403}" type="pres">
      <dgm:prSet presAssocID="{261E366A-2CAB-4F42-AEC4-C633B3963F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oomdiagram"/>
        </a:ext>
      </dgm:extLst>
    </dgm:pt>
    <dgm:pt modelId="{819255EE-DC5D-48BB-96E5-728A0C485FA1}" type="pres">
      <dgm:prSet presAssocID="{261E366A-2CAB-4F42-AEC4-C633B3963F9A}" presName="spaceRect" presStyleCnt="0"/>
      <dgm:spPr/>
    </dgm:pt>
    <dgm:pt modelId="{842537A7-5EAB-403F-8825-38A29BD5BD3A}" type="pres">
      <dgm:prSet presAssocID="{261E366A-2CAB-4F42-AEC4-C633B3963F9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2F25702-C25C-42A2-B1A6-8894280F3265}" srcId="{1FCAB626-A492-4058-9CAD-0780ADA2E9A0}" destId="{261E366A-2CAB-4F42-AEC4-C633B3963F9A}" srcOrd="1" destOrd="0" parTransId="{63C11EED-F40E-4F4D-B749-129EC5519315}" sibTransId="{CCDD9AC9-E0F5-4860-842B-C30CD30E0B39}"/>
    <dgm:cxn modelId="{D342FE0E-B5FE-4F00-9A7B-84F0A03A792D}" srcId="{1FCAB626-A492-4058-9CAD-0780ADA2E9A0}" destId="{C08D683A-47E9-4453-AC32-CF53C009B831}" srcOrd="0" destOrd="0" parTransId="{DBC94FB1-8777-46E7-84B2-494D75CF6625}" sibTransId="{3310D6EE-E1AE-4031-BC00-4AEB3E488ADB}"/>
    <dgm:cxn modelId="{9B0EF01E-C842-4E75-97D5-F86F2B33CBB8}" type="presOf" srcId="{BAE28A63-0E1F-46FA-8B9C-E6416D274D9B}" destId="{827AEE91-DB1B-4E42-8DDC-815A7FA7834A}" srcOrd="0" destOrd="1" presId="urn:microsoft.com/office/officeart/2018/2/layout/IconVerticalSolidList"/>
    <dgm:cxn modelId="{BED96B87-A773-43A0-864D-0F7C39370E9D}" srcId="{C08D683A-47E9-4453-AC32-CF53C009B831}" destId="{35AA1588-97C9-4309-B743-C41E1E8B4911}" srcOrd="0" destOrd="0" parTransId="{51899EAA-606F-4DE1-9928-F9200EA43435}" sibTransId="{4B0498EC-407C-4527-B5DF-EDBE4024A1D6}"/>
    <dgm:cxn modelId="{BE03C78F-BD95-4282-893B-F77E616CC1D2}" type="presOf" srcId="{1FCAB626-A492-4058-9CAD-0780ADA2E9A0}" destId="{5DB85ABA-924D-4D78-89E7-BC92AA191241}" srcOrd="0" destOrd="0" presId="urn:microsoft.com/office/officeart/2018/2/layout/IconVerticalSolidList"/>
    <dgm:cxn modelId="{BD9BBB97-DE7B-4BAD-958A-15F39D82DBE7}" type="presOf" srcId="{261E366A-2CAB-4F42-AEC4-C633B3963F9A}" destId="{842537A7-5EAB-403F-8825-38A29BD5BD3A}" srcOrd="0" destOrd="0" presId="urn:microsoft.com/office/officeart/2018/2/layout/IconVerticalSolidList"/>
    <dgm:cxn modelId="{FD9C9A9F-8AA5-415C-9268-EC3196404423}" type="presOf" srcId="{C08D683A-47E9-4453-AC32-CF53C009B831}" destId="{516B1E25-016F-49CF-B6D6-BBA9BF8B2562}" srcOrd="0" destOrd="0" presId="urn:microsoft.com/office/officeart/2018/2/layout/IconVerticalSolidList"/>
    <dgm:cxn modelId="{2F790FBC-94CC-4383-9759-646F1FEF64D9}" srcId="{C08D683A-47E9-4453-AC32-CF53C009B831}" destId="{BAE28A63-0E1F-46FA-8B9C-E6416D274D9B}" srcOrd="1" destOrd="0" parTransId="{0D9C0C92-2928-4E39-9F7E-44F1FE686F69}" sibTransId="{AAB9318B-E02E-4A26-AD37-8BCBC4C697F6}"/>
    <dgm:cxn modelId="{4F61D1DA-EFB9-4019-AE37-82378A60B2CC}" type="presOf" srcId="{35AA1588-97C9-4309-B743-C41E1E8B4911}" destId="{827AEE91-DB1B-4E42-8DDC-815A7FA7834A}" srcOrd="0" destOrd="0" presId="urn:microsoft.com/office/officeart/2018/2/layout/IconVerticalSolidList"/>
    <dgm:cxn modelId="{463247C1-364D-44FD-8D0F-500543A0216F}" type="presParOf" srcId="{5DB85ABA-924D-4D78-89E7-BC92AA191241}" destId="{0F225738-A8D3-47FF-B863-C231CC752413}" srcOrd="0" destOrd="0" presId="urn:microsoft.com/office/officeart/2018/2/layout/IconVerticalSolidList"/>
    <dgm:cxn modelId="{8D79A5DE-2C3C-493A-8772-EF8800939EE7}" type="presParOf" srcId="{0F225738-A8D3-47FF-B863-C231CC752413}" destId="{8D88A32C-A984-4C64-8723-5D6B2E335884}" srcOrd="0" destOrd="0" presId="urn:microsoft.com/office/officeart/2018/2/layout/IconVerticalSolidList"/>
    <dgm:cxn modelId="{5D76FFEC-EA80-4AE5-A3CB-640CCE4CF6CA}" type="presParOf" srcId="{0F225738-A8D3-47FF-B863-C231CC752413}" destId="{B07758B9-432B-4DBF-B84B-BCF3383FE5F8}" srcOrd="1" destOrd="0" presId="urn:microsoft.com/office/officeart/2018/2/layout/IconVerticalSolidList"/>
    <dgm:cxn modelId="{28BDEC44-C159-4345-A201-E4A6E84B6B15}" type="presParOf" srcId="{0F225738-A8D3-47FF-B863-C231CC752413}" destId="{FF5CD17A-7A55-4813-B56F-30C92DABC11B}" srcOrd="2" destOrd="0" presId="urn:microsoft.com/office/officeart/2018/2/layout/IconVerticalSolidList"/>
    <dgm:cxn modelId="{29C4E9A3-109C-4FF9-AB9B-67FC615AC637}" type="presParOf" srcId="{0F225738-A8D3-47FF-B863-C231CC752413}" destId="{516B1E25-016F-49CF-B6D6-BBA9BF8B2562}" srcOrd="3" destOrd="0" presId="urn:microsoft.com/office/officeart/2018/2/layout/IconVerticalSolidList"/>
    <dgm:cxn modelId="{827F59B9-8504-4595-A091-D097E8145F01}" type="presParOf" srcId="{0F225738-A8D3-47FF-B863-C231CC752413}" destId="{827AEE91-DB1B-4E42-8DDC-815A7FA7834A}" srcOrd="4" destOrd="0" presId="urn:microsoft.com/office/officeart/2018/2/layout/IconVerticalSolidList"/>
    <dgm:cxn modelId="{CB9AA131-D18C-4A92-A6EF-2DFD5C07C8B9}" type="presParOf" srcId="{5DB85ABA-924D-4D78-89E7-BC92AA191241}" destId="{596ACE7B-57B9-4D63-8DA2-7D45AA413CBB}" srcOrd="1" destOrd="0" presId="urn:microsoft.com/office/officeart/2018/2/layout/IconVerticalSolidList"/>
    <dgm:cxn modelId="{B8B7F439-47EE-432D-BF83-CFC7FAC09317}" type="presParOf" srcId="{5DB85ABA-924D-4D78-89E7-BC92AA191241}" destId="{87F16327-792A-4E43-997F-B5B27A74D2D2}" srcOrd="2" destOrd="0" presId="urn:microsoft.com/office/officeart/2018/2/layout/IconVerticalSolidList"/>
    <dgm:cxn modelId="{29F5ACD7-115A-4A7D-92D7-0A35CEEADB76}" type="presParOf" srcId="{87F16327-792A-4E43-997F-B5B27A74D2D2}" destId="{411C4B2E-E423-4536-B181-C7A5D9DB7D24}" srcOrd="0" destOrd="0" presId="urn:microsoft.com/office/officeart/2018/2/layout/IconVerticalSolidList"/>
    <dgm:cxn modelId="{98F31162-3493-4F96-A006-92AF7F699CFD}" type="presParOf" srcId="{87F16327-792A-4E43-997F-B5B27A74D2D2}" destId="{B309F57F-84A7-49DA-9475-FD56E81DA403}" srcOrd="1" destOrd="0" presId="urn:microsoft.com/office/officeart/2018/2/layout/IconVerticalSolidList"/>
    <dgm:cxn modelId="{F3D2284E-0151-4827-BED1-061033F0F82C}" type="presParOf" srcId="{87F16327-792A-4E43-997F-B5B27A74D2D2}" destId="{819255EE-DC5D-48BB-96E5-728A0C485FA1}" srcOrd="2" destOrd="0" presId="urn:microsoft.com/office/officeart/2018/2/layout/IconVerticalSolidList"/>
    <dgm:cxn modelId="{383F7647-F1DE-4692-B9C6-1B14281F49CB}" type="presParOf" srcId="{87F16327-792A-4E43-997F-B5B27A74D2D2}" destId="{842537A7-5EAB-403F-8825-38A29BD5BD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C4ADCA-307C-418A-8711-EE1C7811D1F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0B9E0B-A3A4-4905-97C7-6715CAA859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aseline="0" dirty="0"/>
            <a:t>Improving the prediction model by implementing an RNN</a:t>
          </a:r>
          <a:endParaRPr lang="en-US" sz="2800" dirty="0"/>
        </a:p>
      </dgm:t>
    </dgm:pt>
    <dgm:pt modelId="{314FF95C-0FF9-4297-869F-28626266D3CA}" type="parTrans" cxnId="{35984350-D27F-4A9C-BAE6-4884AF8F6960}">
      <dgm:prSet/>
      <dgm:spPr/>
      <dgm:t>
        <a:bodyPr/>
        <a:lstStyle/>
        <a:p>
          <a:endParaRPr lang="en-US" sz="3600"/>
        </a:p>
      </dgm:t>
    </dgm:pt>
    <dgm:pt modelId="{0148B461-DF4D-45D4-928B-388778F5483A}" type="sibTrans" cxnId="{35984350-D27F-4A9C-BAE6-4884AF8F6960}">
      <dgm:prSet/>
      <dgm:spPr/>
      <dgm:t>
        <a:bodyPr/>
        <a:lstStyle/>
        <a:p>
          <a:pPr>
            <a:lnSpc>
              <a:spcPct val="100000"/>
            </a:lnSpc>
          </a:pPr>
          <a:endParaRPr lang="en-US" sz="3600"/>
        </a:p>
      </dgm:t>
    </dgm:pt>
    <dgm:pt modelId="{978B4385-DB81-4D44-A6A7-368B0FE19A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Using</a:t>
          </a:r>
          <a:r>
            <a:rPr lang="en-US" sz="2800" baseline="0" dirty="0"/>
            <a:t> 1 CNN instead of n different ones</a:t>
          </a:r>
          <a:endParaRPr lang="en-US" sz="2800" dirty="0"/>
        </a:p>
      </dgm:t>
    </dgm:pt>
    <dgm:pt modelId="{40356B9D-6237-4054-87A2-2F74FA375050}" type="parTrans" cxnId="{351E428C-6FD4-46A5-BC87-8146AFCDF9DE}">
      <dgm:prSet/>
      <dgm:spPr/>
      <dgm:t>
        <a:bodyPr/>
        <a:lstStyle/>
        <a:p>
          <a:endParaRPr lang="en-US" sz="3600"/>
        </a:p>
      </dgm:t>
    </dgm:pt>
    <dgm:pt modelId="{911F2526-2959-49EB-85C9-960338BFD404}" type="sibTrans" cxnId="{351E428C-6FD4-46A5-BC87-8146AFCDF9DE}">
      <dgm:prSet/>
      <dgm:spPr/>
      <dgm:t>
        <a:bodyPr/>
        <a:lstStyle/>
        <a:p>
          <a:pPr>
            <a:lnSpc>
              <a:spcPct val="100000"/>
            </a:lnSpc>
          </a:pPr>
          <a:endParaRPr lang="en-US" sz="3600"/>
        </a:p>
      </dgm:t>
    </dgm:pt>
    <dgm:pt modelId="{250A3C18-467D-470A-BB18-843AE4A41A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aseline="0"/>
            <a:t>Training using a data set where each dipole occupies the active state</a:t>
          </a:r>
          <a:endParaRPr lang="en-US" sz="2800"/>
        </a:p>
      </dgm:t>
    </dgm:pt>
    <dgm:pt modelId="{6560D243-44F5-4623-AC05-DC2E9680517F}" type="parTrans" cxnId="{D845E04B-89FD-40BA-A2A7-037E4D434762}">
      <dgm:prSet/>
      <dgm:spPr/>
      <dgm:t>
        <a:bodyPr/>
        <a:lstStyle/>
        <a:p>
          <a:endParaRPr lang="en-US" sz="3600"/>
        </a:p>
      </dgm:t>
    </dgm:pt>
    <dgm:pt modelId="{791C0E78-054D-4472-B915-8E041293E3AE}" type="sibTrans" cxnId="{D845E04B-89FD-40BA-A2A7-037E4D434762}">
      <dgm:prSet/>
      <dgm:spPr/>
      <dgm:t>
        <a:bodyPr/>
        <a:lstStyle/>
        <a:p>
          <a:pPr>
            <a:lnSpc>
              <a:spcPct val="100000"/>
            </a:lnSpc>
          </a:pPr>
          <a:endParaRPr lang="en-US" sz="3600"/>
        </a:p>
      </dgm:t>
    </dgm:pt>
    <dgm:pt modelId="{0401D74E-C22A-42E3-AEE7-18E846C7CB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aseline="0"/>
            <a:t>Using concepts of previous mathematical models</a:t>
          </a:r>
          <a:endParaRPr lang="en-US" sz="2800"/>
        </a:p>
      </dgm:t>
    </dgm:pt>
    <dgm:pt modelId="{BB0B44E0-DF1A-442D-820A-B2F9E39F3370}" type="parTrans" cxnId="{30A77070-7C56-4207-8309-E494FB571E86}">
      <dgm:prSet/>
      <dgm:spPr/>
      <dgm:t>
        <a:bodyPr/>
        <a:lstStyle/>
        <a:p>
          <a:endParaRPr lang="en-US" sz="3600"/>
        </a:p>
      </dgm:t>
    </dgm:pt>
    <dgm:pt modelId="{CAA1AD08-14C9-445A-BDD7-0DCF0AF24EE1}" type="sibTrans" cxnId="{30A77070-7C56-4207-8309-E494FB571E86}">
      <dgm:prSet/>
      <dgm:spPr/>
      <dgm:t>
        <a:bodyPr/>
        <a:lstStyle/>
        <a:p>
          <a:endParaRPr lang="en-US" sz="3600"/>
        </a:p>
      </dgm:t>
    </dgm:pt>
    <dgm:pt modelId="{3E03E66B-8F4D-4863-A2A8-3E488EF5527E}" type="pres">
      <dgm:prSet presAssocID="{BEC4ADCA-307C-418A-8711-EE1C7811D1F0}" presName="root" presStyleCnt="0">
        <dgm:presLayoutVars>
          <dgm:dir/>
          <dgm:resizeHandles val="exact"/>
        </dgm:presLayoutVars>
      </dgm:prSet>
      <dgm:spPr/>
    </dgm:pt>
    <dgm:pt modelId="{59800D9F-A617-478C-B988-FFF3EA0DD5D4}" type="pres">
      <dgm:prSet presAssocID="{BEC4ADCA-307C-418A-8711-EE1C7811D1F0}" presName="container" presStyleCnt="0">
        <dgm:presLayoutVars>
          <dgm:dir/>
          <dgm:resizeHandles val="exact"/>
        </dgm:presLayoutVars>
      </dgm:prSet>
      <dgm:spPr/>
    </dgm:pt>
    <dgm:pt modelId="{FD8C61E6-05CC-4500-B62F-234EC4136599}" type="pres">
      <dgm:prSet presAssocID="{210B9E0B-A3A4-4905-97C7-6715CAA85957}" presName="compNode" presStyleCnt="0"/>
      <dgm:spPr/>
    </dgm:pt>
    <dgm:pt modelId="{F7DC90A1-530B-432E-8B4A-DAA76C11EE17}" type="pres">
      <dgm:prSet presAssocID="{210B9E0B-A3A4-4905-97C7-6715CAA85957}" presName="iconBgRect" presStyleLbl="bgShp" presStyleIdx="0" presStyleCnt="4"/>
      <dgm:spPr/>
    </dgm:pt>
    <dgm:pt modelId="{76D2984B-C606-41C8-8492-C5D73508EFC3}" type="pres">
      <dgm:prSet presAssocID="{210B9E0B-A3A4-4905-97C7-6715CAA8595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2E3A54-971A-4C2F-B230-373D7D8CB52F}" type="pres">
      <dgm:prSet presAssocID="{210B9E0B-A3A4-4905-97C7-6715CAA85957}" presName="spaceRect" presStyleCnt="0"/>
      <dgm:spPr/>
    </dgm:pt>
    <dgm:pt modelId="{EB3D2B31-26B2-45AA-AFA8-1B85C91E7A6C}" type="pres">
      <dgm:prSet presAssocID="{210B9E0B-A3A4-4905-97C7-6715CAA85957}" presName="textRect" presStyleLbl="revTx" presStyleIdx="0" presStyleCnt="4">
        <dgm:presLayoutVars>
          <dgm:chMax val="1"/>
          <dgm:chPref val="1"/>
        </dgm:presLayoutVars>
      </dgm:prSet>
      <dgm:spPr/>
    </dgm:pt>
    <dgm:pt modelId="{1C4D9C43-499B-4BBB-A7FB-841811757CA4}" type="pres">
      <dgm:prSet presAssocID="{0148B461-DF4D-45D4-928B-388778F5483A}" presName="sibTrans" presStyleLbl="sibTrans2D1" presStyleIdx="0" presStyleCnt="0"/>
      <dgm:spPr/>
    </dgm:pt>
    <dgm:pt modelId="{7373C419-99AE-4883-B676-51EBDE110263}" type="pres">
      <dgm:prSet presAssocID="{978B4385-DB81-4D44-A6A7-368B0FE19A5B}" presName="compNode" presStyleCnt="0"/>
      <dgm:spPr/>
    </dgm:pt>
    <dgm:pt modelId="{BFBC0A27-6EC1-4914-839B-067FE5B7262B}" type="pres">
      <dgm:prSet presAssocID="{978B4385-DB81-4D44-A6A7-368B0FE19A5B}" presName="iconBgRect" presStyleLbl="bgShp" presStyleIdx="1" presStyleCnt="4"/>
      <dgm:spPr/>
    </dgm:pt>
    <dgm:pt modelId="{479F6976-8883-4333-BD54-F0AD8A06EC7F}" type="pres">
      <dgm:prSet presAssocID="{978B4385-DB81-4D44-A6A7-368B0FE19A5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om"/>
        </a:ext>
      </dgm:extLst>
    </dgm:pt>
    <dgm:pt modelId="{A53FFFAB-62D5-463C-B3BC-83F6E7EDEF7D}" type="pres">
      <dgm:prSet presAssocID="{978B4385-DB81-4D44-A6A7-368B0FE19A5B}" presName="spaceRect" presStyleCnt="0"/>
      <dgm:spPr/>
    </dgm:pt>
    <dgm:pt modelId="{95EF5178-B500-4255-B118-E7BD19C83480}" type="pres">
      <dgm:prSet presAssocID="{978B4385-DB81-4D44-A6A7-368B0FE19A5B}" presName="textRect" presStyleLbl="revTx" presStyleIdx="1" presStyleCnt="4">
        <dgm:presLayoutVars>
          <dgm:chMax val="1"/>
          <dgm:chPref val="1"/>
        </dgm:presLayoutVars>
      </dgm:prSet>
      <dgm:spPr/>
    </dgm:pt>
    <dgm:pt modelId="{D2E84E3C-9F9B-4AA1-B215-15B1B54CA05A}" type="pres">
      <dgm:prSet presAssocID="{911F2526-2959-49EB-85C9-960338BFD404}" presName="sibTrans" presStyleLbl="sibTrans2D1" presStyleIdx="0" presStyleCnt="0"/>
      <dgm:spPr/>
    </dgm:pt>
    <dgm:pt modelId="{533582CA-D02B-48D2-AFFF-B2743E738E8A}" type="pres">
      <dgm:prSet presAssocID="{250A3C18-467D-470A-BB18-843AE4A41A8E}" presName="compNode" presStyleCnt="0"/>
      <dgm:spPr/>
    </dgm:pt>
    <dgm:pt modelId="{392469A2-AA42-4B3E-863E-981EE6629C26}" type="pres">
      <dgm:prSet presAssocID="{250A3C18-467D-470A-BB18-843AE4A41A8E}" presName="iconBgRect" presStyleLbl="bgShp" presStyleIdx="2" presStyleCnt="4"/>
      <dgm:spPr/>
    </dgm:pt>
    <dgm:pt modelId="{AD934988-6AA2-4FD9-8A0E-1F53568A8B7F}" type="pres">
      <dgm:prSet presAssocID="{250A3C18-467D-470A-BB18-843AE4A41A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3B45AB8-901F-49C9-A6C1-2B62942CCE09}" type="pres">
      <dgm:prSet presAssocID="{250A3C18-467D-470A-BB18-843AE4A41A8E}" presName="spaceRect" presStyleCnt="0"/>
      <dgm:spPr/>
    </dgm:pt>
    <dgm:pt modelId="{A818BCE3-C0CD-4FFA-9514-CDFE9113A867}" type="pres">
      <dgm:prSet presAssocID="{250A3C18-467D-470A-BB18-843AE4A41A8E}" presName="textRect" presStyleLbl="revTx" presStyleIdx="2" presStyleCnt="4">
        <dgm:presLayoutVars>
          <dgm:chMax val="1"/>
          <dgm:chPref val="1"/>
        </dgm:presLayoutVars>
      </dgm:prSet>
      <dgm:spPr/>
    </dgm:pt>
    <dgm:pt modelId="{49D06196-A6E9-4B76-AE3B-757C25DCD5DD}" type="pres">
      <dgm:prSet presAssocID="{791C0E78-054D-4472-B915-8E041293E3AE}" presName="sibTrans" presStyleLbl="sibTrans2D1" presStyleIdx="0" presStyleCnt="0"/>
      <dgm:spPr/>
    </dgm:pt>
    <dgm:pt modelId="{DDEB2BFC-BA09-41E0-A3FA-ADE4C5411E82}" type="pres">
      <dgm:prSet presAssocID="{0401D74E-C22A-42E3-AEE7-18E846C7CBED}" presName="compNode" presStyleCnt="0"/>
      <dgm:spPr/>
    </dgm:pt>
    <dgm:pt modelId="{D76E977F-922D-4281-B799-3E6B799F1C67}" type="pres">
      <dgm:prSet presAssocID="{0401D74E-C22A-42E3-AEE7-18E846C7CBED}" presName="iconBgRect" presStyleLbl="bgShp" presStyleIdx="3" presStyleCnt="4"/>
      <dgm:spPr/>
    </dgm:pt>
    <dgm:pt modelId="{53C1640D-66E4-4683-A79B-8984F10AB1F0}" type="pres">
      <dgm:prSet presAssocID="{0401D74E-C22A-42E3-AEE7-18E846C7CB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kenmachine"/>
        </a:ext>
      </dgm:extLst>
    </dgm:pt>
    <dgm:pt modelId="{7BB4C31F-A766-43C0-89E2-F3B12A0041FE}" type="pres">
      <dgm:prSet presAssocID="{0401D74E-C22A-42E3-AEE7-18E846C7CBED}" presName="spaceRect" presStyleCnt="0"/>
      <dgm:spPr/>
    </dgm:pt>
    <dgm:pt modelId="{B5268038-A226-4473-A818-02ECC96B7FCC}" type="pres">
      <dgm:prSet presAssocID="{0401D74E-C22A-42E3-AEE7-18E846C7CB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D7C6120-DBD1-4D4E-B3B6-A53BD511E63F}" type="presOf" srcId="{210B9E0B-A3A4-4905-97C7-6715CAA85957}" destId="{EB3D2B31-26B2-45AA-AFA8-1B85C91E7A6C}" srcOrd="0" destOrd="0" presId="urn:microsoft.com/office/officeart/2018/2/layout/IconCircleList"/>
    <dgm:cxn modelId="{1B6A995F-E333-4F08-BFB9-51EDF05CFA75}" type="presOf" srcId="{791C0E78-054D-4472-B915-8E041293E3AE}" destId="{49D06196-A6E9-4B76-AE3B-757C25DCD5DD}" srcOrd="0" destOrd="0" presId="urn:microsoft.com/office/officeart/2018/2/layout/IconCircleList"/>
    <dgm:cxn modelId="{20666364-7C66-40B6-85F7-487315004AA9}" type="presOf" srcId="{0148B461-DF4D-45D4-928B-388778F5483A}" destId="{1C4D9C43-499B-4BBB-A7FB-841811757CA4}" srcOrd="0" destOrd="0" presId="urn:microsoft.com/office/officeart/2018/2/layout/IconCircleList"/>
    <dgm:cxn modelId="{FB635049-BD53-4F85-854A-C0A2B75410C1}" type="presOf" srcId="{0401D74E-C22A-42E3-AEE7-18E846C7CBED}" destId="{B5268038-A226-4473-A818-02ECC96B7FCC}" srcOrd="0" destOrd="0" presId="urn:microsoft.com/office/officeart/2018/2/layout/IconCircleList"/>
    <dgm:cxn modelId="{D845E04B-89FD-40BA-A2A7-037E4D434762}" srcId="{BEC4ADCA-307C-418A-8711-EE1C7811D1F0}" destId="{250A3C18-467D-470A-BB18-843AE4A41A8E}" srcOrd="2" destOrd="0" parTransId="{6560D243-44F5-4623-AC05-DC2E9680517F}" sibTransId="{791C0E78-054D-4472-B915-8E041293E3AE}"/>
    <dgm:cxn modelId="{35984350-D27F-4A9C-BAE6-4884AF8F6960}" srcId="{BEC4ADCA-307C-418A-8711-EE1C7811D1F0}" destId="{210B9E0B-A3A4-4905-97C7-6715CAA85957}" srcOrd="0" destOrd="0" parTransId="{314FF95C-0FF9-4297-869F-28626266D3CA}" sibTransId="{0148B461-DF4D-45D4-928B-388778F5483A}"/>
    <dgm:cxn modelId="{30A77070-7C56-4207-8309-E494FB571E86}" srcId="{BEC4ADCA-307C-418A-8711-EE1C7811D1F0}" destId="{0401D74E-C22A-42E3-AEE7-18E846C7CBED}" srcOrd="3" destOrd="0" parTransId="{BB0B44E0-DF1A-442D-820A-B2F9E39F3370}" sibTransId="{CAA1AD08-14C9-445A-BDD7-0DCF0AF24EE1}"/>
    <dgm:cxn modelId="{351E428C-6FD4-46A5-BC87-8146AFCDF9DE}" srcId="{BEC4ADCA-307C-418A-8711-EE1C7811D1F0}" destId="{978B4385-DB81-4D44-A6A7-368B0FE19A5B}" srcOrd="1" destOrd="0" parTransId="{40356B9D-6237-4054-87A2-2F74FA375050}" sibTransId="{911F2526-2959-49EB-85C9-960338BFD404}"/>
    <dgm:cxn modelId="{BC2B9496-B8B5-457A-B16F-B6AE8EA209E6}" type="presOf" srcId="{978B4385-DB81-4D44-A6A7-368B0FE19A5B}" destId="{95EF5178-B500-4255-B118-E7BD19C83480}" srcOrd="0" destOrd="0" presId="urn:microsoft.com/office/officeart/2018/2/layout/IconCircleList"/>
    <dgm:cxn modelId="{942422A0-BDA0-4529-B812-84D706776074}" type="presOf" srcId="{250A3C18-467D-470A-BB18-843AE4A41A8E}" destId="{A818BCE3-C0CD-4FFA-9514-CDFE9113A867}" srcOrd="0" destOrd="0" presId="urn:microsoft.com/office/officeart/2018/2/layout/IconCircleList"/>
    <dgm:cxn modelId="{E12EACC4-AFEC-43D3-A53A-22D7FBCBD4C9}" type="presOf" srcId="{911F2526-2959-49EB-85C9-960338BFD404}" destId="{D2E84E3C-9F9B-4AA1-B215-15B1B54CA05A}" srcOrd="0" destOrd="0" presId="urn:microsoft.com/office/officeart/2018/2/layout/IconCircleList"/>
    <dgm:cxn modelId="{BC7469D1-1E1B-4488-A7E2-3D335CDDCBBA}" type="presOf" srcId="{BEC4ADCA-307C-418A-8711-EE1C7811D1F0}" destId="{3E03E66B-8F4D-4863-A2A8-3E488EF5527E}" srcOrd="0" destOrd="0" presId="urn:microsoft.com/office/officeart/2018/2/layout/IconCircleList"/>
    <dgm:cxn modelId="{8191FBF0-6384-41A5-9842-DECAD3728EB4}" type="presParOf" srcId="{3E03E66B-8F4D-4863-A2A8-3E488EF5527E}" destId="{59800D9F-A617-478C-B988-FFF3EA0DD5D4}" srcOrd="0" destOrd="0" presId="urn:microsoft.com/office/officeart/2018/2/layout/IconCircleList"/>
    <dgm:cxn modelId="{8E325200-1A10-47F6-991D-3B8E9B7BE8A2}" type="presParOf" srcId="{59800D9F-A617-478C-B988-FFF3EA0DD5D4}" destId="{FD8C61E6-05CC-4500-B62F-234EC4136599}" srcOrd="0" destOrd="0" presId="urn:microsoft.com/office/officeart/2018/2/layout/IconCircleList"/>
    <dgm:cxn modelId="{ADE1BC61-C08F-4D9E-BC92-DBF9D5D4F65F}" type="presParOf" srcId="{FD8C61E6-05CC-4500-B62F-234EC4136599}" destId="{F7DC90A1-530B-432E-8B4A-DAA76C11EE17}" srcOrd="0" destOrd="0" presId="urn:microsoft.com/office/officeart/2018/2/layout/IconCircleList"/>
    <dgm:cxn modelId="{E0EEC968-CCF3-4280-B8D8-1BF84B392C83}" type="presParOf" srcId="{FD8C61E6-05CC-4500-B62F-234EC4136599}" destId="{76D2984B-C606-41C8-8492-C5D73508EFC3}" srcOrd="1" destOrd="0" presId="urn:microsoft.com/office/officeart/2018/2/layout/IconCircleList"/>
    <dgm:cxn modelId="{3B666F67-6D91-4B8F-93E4-D9BC533596C8}" type="presParOf" srcId="{FD8C61E6-05CC-4500-B62F-234EC4136599}" destId="{132E3A54-971A-4C2F-B230-373D7D8CB52F}" srcOrd="2" destOrd="0" presId="urn:microsoft.com/office/officeart/2018/2/layout/IconCircleList"/>
    <dgm:cxn modelId="{D958261C-9638-40F4-A691-A4C8D9BE5D42}" type="presParOf" srcId="{FD8C61E6-05CC-4500-B62F-234EC4136599}" destId="{EB3D2B31-26B2-45AA-AFA8-1B85C91E7A6C}" srcOrd="3" destOrd="0" presId="urn:microsoft.com/office/officeart/2018/2/layout/IconCircleList"/>
    <dgm:cxn modelId="{74905371-25CD-4D41-9017-E6489F00CE7B}" type="presParOf" srcId="{59800D9F-A617-478C-B988-FFF3EA0DD5D4}" destId="{1C4D9C43-499B-4BBB-A7FB-841811757CA4}" srcOrd="1" destOrd="0" presId="urn:microsoft.com/office/officeart/2018/2/layout/IconCircleList"/>
    <dgm:cxn modelId="{16C9710B-B8C5-46E6-AD9B-E9B1D84F9AFE}" type="presParOf" srcId="{59800D9F-A617-478C-B988-FFF3EA0DD5D4}" destId="{7373C419-99AE-4883-B676-51EBDE110263}" srcOrd="2" destOrd="0" presId="urn:microsoft.com/office/officeart/2018/2/layout/IconCircleList"/>
    <dgm:cxn modelId="{874E7E85-9121-44D3-8009-89343FE072F9}" type="presParOf" srcId="{7373C419-99AE-4883-B676-51EBDE110263}" destId="{BFBC0A27-6EC1-4914-839B-067FE5B7262B}" srcOrd="0" destOrd="0" presId="urn:microsoft.com/office/officeart/2018/2/layout/IconCircleList"/>
    <dgm:cxn modelId="{F3BB815A-1C22-41FB-B00B-FF10E78A3A7C}" type="presParOf" srcId="{7373C419-99AE-4883-B676-51EBDE110263}" destId="{479F6976-8883-4333-BD54-F0AD8A06EC7F}" srcOrd="1" destOrd="0" presId="urn:microsoft.com/office/officeart/2018/2/layout/IconCircleList"/>
    <dgm:cxn modelId="{20C4BEA9-E955-4A24-BBD4-3EB5E6CD28A4}" type="presParOf" srcId="{7373C419-99AE-4883-B676-51EBDE110263}" destId="{A53FFFAB-62D5-463C-B3BC-83F6E7EDEF7D}" srcOrd="2" destOrd="0" presId="urn:microsoft.com/office/officeart/2018/2/layout/IconCircleList"/>
    <dgm:cxn modelId="{49FA44C6-0048-4F80-A983-56F1B4F23CA9}" type="presParOf" srcId="{7373C419-99AE-4883-B676-51EBDE110263}" destId="{95EF5178-B500-4255-B118-E7BD19C83480}" srcOrd="3" destOrd="0" presId="urn:microsoft.com/office/officeart/2018/2/layout/IconCircleList"/>
    <dgm:cxn modelId="{731E8DB7-0C9D-4B75-8A55-A85A4246E971}" type="presParOf" srcId="{59800D9F-A617-478C-B988-FFF3EA0DD5D4}" destId="{D2E84E3C-9F9B-4AA1-B215-15B1B54CA05A}" srcOrd="3" destOrd="0" presId="urn:microsoft.com/office/officeart/2018/2/layout/IconCircleList"/>
    <dgm:cxn modelId="{ACD583C3-ECB7-4CFC-B6C6-96B512B9468C}" type="presParOf" srcId="{59800D9F-A617-478C-B988-FFF3EA0DD5D4}" destId="{533582CA-D02B-48D2-AFFF-B2743E738E8A}" srcOrd="4" destOrd="0" presId="urn:microsoft.com/office/officeart/2018/2/layout/IconCircleList"/>
    <dgm:cxn modelId="{1D8459F1-9D61-4247-B123-1429E06FBBEA}" type="presParOf" srcId="{533582CA-D02B-48D2-AFFF-B2743E738E8A}" destId="{392469A2-AA42-4B3E-863E-981EE6629C26}" srcOrd="0" destOrd="0" presId="urn:microsoft.com/office/officeart/2018/2/layout/IconCircleList"/>
    <dgm:cxn modelId="{981465EA-2C44-4EEB-B052-0695D9963322}" type="presParOf" srcId="{533582CA-D02B-48D2-AFFF-B2743E738E8A}" destId="{AD934988-6AA2-4FD9-8A0E-1F53568A8B7F}" srcOrd="1" destOrd="0" presId="urn:microsoft.com/office/officeart/2018/2/layout/IconCircleList"/>
    <dgm:cxn modelId="{3E053352-D4EA-4262-B81F-B8CE01781081}" type="presParOf" srcId="{533582CA-D02B-48D2-AFFF-B2743E738E8A}" destId="{33B45AB8-901F-49C9-A6C1-2B62942CCE09}" srcOrd="2" destOrd="0" presId="urn:microsoft.com/office/officeart/2018/2/layout/IconCircleList"/>
    <dgm:cxn modelId="{7173567D-44B0-4748-9520-E079332B593E}" type="presParOf" srcId="{533582CA-D02B-48D2-AFFF-B2743E738E8A}" destId="{A818BCE3-C0CD-4FFA-9514-CDFE9113A867}" srcOrd="3" destOrd="0" presId="urn:microsoft.com/office/officeart/2018/2/layout/IconCircleList"/>
    <dgm:cxn modelId="{1DC1D1AA-5657-4982-ADFB-FD249DBDB445}" type="presParOf" srcId="{59800D9F-A617-478C-B988-FFF3EA0DD5D4}" destId="{49D06196-A6E9-4B76-AE3B-757C25DCD5DD}" srcOrd="5" destOrd="0" presId="urn:microsoft.com/office/officeart/2018/2/layout/IconCircleList"/>
    <dgm:cxn modelId="{953EB9B6-6BDE-474F-9526-1D7482CDF6D3}" type="presParOf" srcId="{59800D9F-A617-478C-B988-FFF3EA0DD5D4}" destId="{DDEB2BFC-BA09-41E0-A3FA-ADE4C5411E82}" srcOrd="6" destOrd="0" presId="urn:microsoft.com/office/officeart/2018/2/layout/IconCircleList"/>
    <dgm:cxn modelId="{E04A06B5-B6B7-4A76-B5AF-A80F6C2A43BA}" type="presParOf" srcId="{DDEB2BFC-BA09-41E0-A3FA-ADE4C5411E82}" destId="{D76E977F-922D-4281-B799-3E6B799F1C67}" srcOrd="0" destOrd="0" presId="urn:microsoft.com/office/officeart/2018/2/layout/IconCircleList"/>
    <dgm:cxn modelId="{0515347F-B0F4-4EFD-A4B1-252C28782B93}" type="presParOf" srcId="{DDEB2BFC-BA09-41E0-A3FA-ADE4C5411E82}" destId="{53C1640D-66E4-4683-A79B-8984F10AB1F0}" srcOrd="1" destOrd="0" presId="urn:microsoft.com/office/officeart/2018/2/layout/IconCircleList"/>
    <dgm:cxn modelId="{B0C93E3C-8EE4-4F92-A2C7-1D587B62A178}" type="presParOf" srcId="{DDEB2BFC-BA09-41E0-A3FA-ADE4C5411E82}" destId="{7BB4C31F-A766-43C0-89E2-F3B12A0041FE}" srcOrd="2" destOrd="0" presId="urn:microsoft.com/office/officeart/2018/2/layout/IconCircleList"/>
    <dgm:cxn modelId="{BBB93216-DA9C-4D15-9516-FC2626F62D77}" type="presParOf" srcId="{DDEB2BFC-BA09-41E0-A3FA-ADE4C5411E82}" destId="{B5268038-A226-4473-A818-02ECC96B7FC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0C3C7-D173-40FB-AC06-1B7FCEC9B32A}">
      <dsp:nvSpPr>
        <dsp:cNvPr id="0" name=""/>
        <dsp:cNvSpPr/>
      </dsp:nvSpPr>
      <dsp:spPr>
        <a:xfrm>
          <a:off x="0" y="707190"/>
          <a:ext cx="5959475" cy="3061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521" tIns="749808" rIns="462521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Inverse projection matrix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Spread of neural activity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3D to 2D</a:t>
          </a:r>
        </a:p>
      </dsp:txBody>
      <dsp:txXfrm>
        <a:off x="0" y="707190"/>
        <a:ext cx="5959475" cy="3061800"/>
      </dsp:txXfrm>
    </dsp:sp>
    <dsp:sp modelId="{72FE0936-1F0A-4B95-8407-AF522F4DB62D}">
      <dsp:nvSpPr>
        <dsp:cNvPr id="0" name=""/>
        <dsp:cNvSpPr/>
      </dsp:nvSpPr>
      <dsp:spPr>
        <a:xfrm>
          <a:off x="297973" y="175830"/>
          <a:ext cx="4171632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78" tIns="0" rIns="15767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Ill posed problem</a:t>
          </a:r>
        </a:p>
      </dsp:txBody>
      <dsp:txXfrm>
        <a:off x="349851" y="227708"/>
        <a:ext cx="4067876" cy="958964"/>
      </dsp:txXfrm>
    </dsp:sp>
    <dsp:sp modelId="{1F6D644B-6171-488B-8914-160109A153BA}">
      <dsp:nvSpPr>
        <dsp:cNvPr id="0" name=""/>
        <dsp:cNvSpPr/>
      </dsp:nvSpPr>
      <dsp:spPr>
        <a:xfrm>
          <a:off x="0" y="4494750"/>
          <a:ext cx="5959475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9DF1B1-3CEE-487C-A25E-CA63EF8650B4}">
      <dsp:nvSpPr>
        <dsp:cNvPr id="0" name=""/>
        <dsp:cNvSpPr/>
      </dsp:nvSpPr>
      <dsp:spPr>
        <a:xfrm>
          <a:off x="297973" y="3963390"/>
          <a:ext cx="4171632" cy="10627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7678" tIns="0" rIns="15767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Mostly mathematical</a:t>
          </a:r>
        </a:p>
      </dsp:txBody>
      <dsp:txXfrm>
        <a:off x="349851" y="4015268"/>
        <a:ext cx="4067876" cy="958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8A32C-A984-4C64-8723-5D6B2E335884}">
      <dsp:nvSpPr>
        <dsp:cNvPr id="0" name=""/>
        <dsp:cNvSpPr/>
      </dsp:nvSpPr>
      <dsp:spPr>
        <a:xfrm>
          <a:off x="0" y="535079"/>
          <a:ext cx="9601199" cy="9878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758B9-432B-4DBF-B84B-BCF3383FE5F8}">
      <dsp:nvSpPr>
        <dsp:cNvPr id="0" name=""/>
        <dsp:cNvSpPr/>
      </dsp:nvSpPr>
      <dsp:spPr>
        <a:xfrm>
          <a:off x="298821" y="757342"/>
          <a:ext cx="543311" cy="5433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1E25-016F-49CF-B6D6-BBA9BF8B2562}">
      <dsp:nvSpPr>
        <dsp:cNvPr id="0" name=""/>
        <dsp:cNvSpPr/>
      </dsp:nvSpPr>
      <dsp:spPr>
        <a:xfrm>
          <a:off x="1140953" y="535079"/>
          <a:ext cx="4320539" cy="987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46" tIns="104546" rIns="104546" bIns="10454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output is the state of the dipole</a:t>
          </a:r>
        </a:p>
      </dsp:txBody>
      <dsp:txXfrm>
        <a:off x="1140953" y="535079"/>
        <a:ext cx="4320539" cy="987838"/>
      </dsp:txXfrm>
    </dsp:sp>
    <dsp:sp modelId="{827AEE91-DB1B-4E42-8DDC-815A7FA7834A}">
      <dsp:nvSpPr>
        <dsp:cNvPr id="0" name=""/>
        <dsp:cNvSpPr/>
      </dsp:nvSpPr>
      <dsp:spPr>
        <a:xfrm>
          <a:off x="5461493" y="535079"/>
          <a:ext cx="4139705" cy="987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46" tIns="104546" rIns="104546" bIns="10454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 if active (source)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0 if noisy or idle</a:t>
          </a:r>
        </a:p>
      </dsp:txBody>
      <dsp:txXfrm>
        <a:off x="5461493" y="535079"/>
        <a:ext cx="4139705" cy="987838"/>
      </dsp:txXfrm>
    </dsp:sp>
    <dsp:sp modelId="{411C4B2E-E423-4536-B181-C7A5D9DB7D24}">
      <dsp:nvSpPr>
        <dsp:cNvPr id="0" name=""/>
        <dsp:cNvSpPr/>
      </dsp:nvSpPr>
      <dsp:spPr>
        <a:xfrm>
          <a:off x="0" y="1769877"/>
          <a:ext cx="9601199" cy="9878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9F57F-84A7-49DA-9475-FD56E81DA403}">
      <dsp:nvSpPr>
        <dsp:cNvPr id="0" name=""/>
        <dsp:cNvSpPr/>
      </dsp:nvSpPr>
      <dsp:spPr>
        <a:xfrm>
          <a:off x="298821" y="1992140"/>
          <a:ext cx="543311" cy="5433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537A7-5EAB-403F-8825-38A29BD5BD3A}">
      <dsp:nvSpPr>
        <dsp:cNvPr id="0" name=""/>
        <dsp:cNvSpPr/>
      </dsp:nvSpPr>
      <dsp:spPr>
        <a:xfrm>
          <a:off x="1140953" y="1769877"/>
          <a:ext cx="8460245" cy="987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46" tIns="104546" rIns="104546" bIns="104546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Hyper Parameters: Convolutional Nodes, Kernel Size, Stride, Dense Nodes, Batch size, Adam Optimizer, Log loss, learning rate</a:t>
          </a:r>
        </a:p>
      </dsp:txBody>
      <dsp:txXfrm>
        <a:off x="1140953" y="1769877"/>
        <a:ext cx="8460245" cy="9878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C90A1-530B-432E-8B4A-DAA76C11EE17}">
      <dsp:nvSpPr>
        <dsp:cNvPr id="0" name=""/>
        <dsp:cNvSpPr/>
      </dsp:nvSpPr>
      <dsp:spPr>
        <a:xfrm>
          <a:off x="48834" y="360337"/>
          <a:ext cx="1488451" cy="1488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2984B-C606-41C8-8492-C5D73508EFC3}">
      <dsp:nvSpPr>
        <dsp:cNvPr id="0" name=""/>
        <dsp:cNvSpPr/>
      </dsp:nvSpPr>
      <dsp:spPr>
        <a:xfrm>
          <a:off x="361409" y="672912"/>
          <a:ext cx="863301" cy="8633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D2B31-26B2-45AA-AFA8-1B85C91E7A6C}">
      <dsp:nvSpPr>
        <dsp:cNvPr id="0" name=""/>
        <dsp:cNvSpPr/>
      </dsp:nvSpPr>
      <dsp:spPr>
        <a:xfrm>
          <a:off x="1856239" y="360337"/>
          <a:ext cx="3508491" cy="148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Improving the prediction model by implementing an RNN</a:t>
          </a:r>
          <a:endParaRPr lang="en-US" sz="2800" kern="1200" dirty="0"/>
        </a:p>
      </dsp:txBody>
      <dsp:txXfrm>
        <a:off x="1856239" y="360337"/>
        <a:ext cx="3508491" cy="1488451"/>
      </dsp:txXfrm>
    </dsp:sp>
    <dsp:sp modelId="{BFBC0A27-6EC1-4914-839B-067FE5B7262B}">
      <dsp:nvSpPr>
        <dsp:cNvPr id="0" name=""/>
        <dsp:cNvSpPr/>
      </dsp:nvSpPr>
      <dsp:spPr>
        <a:xfrm>
          <a:off x="5976059" y="360337"/>
          <a:ext cx="1488451" cy="1488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F6976-8883-4333-BD54-F0AD8A06EC7F}">
      <dsp:nvSpPr>
        <dsp:cNvPr id="0" name=""/>
        <dsp:cNvSpPr/>
      </dsp:nvSpPr>
      <dsp:spPr>
        <a:xfrm>
          <a:off x="6288633" y="672912"/>
          <a:ext cx="863301" cy="8633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F5178-B500-4255-B118-E7BD19C83480}">
      <dsp:nvSpPr>
        <dsp:cNvPr id="0" name=""/>
        <dsp:cNvSpPr/>
      </dsp:nvSpPr>
      <dsp:spPr>
        <a:xfrm>
          <a:off x="7783463" y="360337"/>
          <a:ext cx="3508491" cy="148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Using</a:t>
          </a:r>
          <a:r>
            <a:rPr lang="en-US" sz="2800" kern="1200" baseline="0" dirty="0"/>
            <a:t> 1 CNN instead of n different ones</a:t>
          </a:r>
          <a:endParaRPr lang="en-US" sz="2800" kern="1200" dirty="0"/>
        </a:p>
      </dsp:txBody>
      <dsp:txXfrm>
        <a:off x="7783463" y="360337"/>
        <a:ext cx="3508491" cy="1488451"/>
      </dsp:txXfrm>
    </dsp:sp>
    <dsp:sp modelId="{392469A2-AA42-4B3E-863E-981EE6629C26}">
      <dsp:nvSpPr>
        <dsp:cNvPr id="0" name=""/>
        <dsp:cNvSpPr/>
      </dsp:nvSpPr>
      <dsp:spPr>
        <a:xfrm>
          <a:off x="48834" y="2606123"/>
          <a:ext cx="1488451" cy="1488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34988-6AA2-4FD9-8A0E-1F53568A8B7F}">
      <dsp:nvSpPr>
        <dsp:cNvPr id="0" name=""/>
        <dsp:cNvSpPr/>
      </dsp:nvSpPr>
      <dsp:spPr>
        <a:xfrm>
          <a:off x="361409" y="2918698"/>
          <a:ext cx="863301" cy="8633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8BCE3-C0CD-4FFA-9514-CDFE9113A867}">
      <dsp:nvSpPr>
        <dsp:cNvPr id="0" name=""/>
        <dsp:cNvSpPr/>
      </dsp:nvSpPr>
      <dsp:spPr>
        <a:xfrm>
          <a:off x="1856239" y="2606123"/>
          <a:ext cx="3508491" cy="148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Training using a data set where each dipole occupies the active state</a:t>
          </a:r>
          <a:endParaRPr lang="en-US" sz="2800" kern="1200"/>
        </a:p>
      </dsp:txBody>
      <dsp:txXfrm>
        <a:off x="1856239" y="2606123"/>
        <a:ext cx="3508491" cy="1488451"/>
      </dsp:txXfrm>
    </dsp:sp>
    <dsp:sp modelId="{D76E977F-922D-4281-B799-3E6B799F1C67}">
      <dsp:nvSpPr>
        <dsp:cNvPr id="0" name=""/>
        <dsp:cNvSpPr/>
      </dsp:nvSpPr>
      <dsp:spPr>
        <a:xfrm>
          <a:off x="5976059" y="2606123"/>
          <a:ext cx="1488451" cy="14884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1640D-66E4-4683-A79B-8984F10AB1F0}">
      <dsp:nvSpPr>
        <dsp:cNvPr id="0" name=""/>
        <dsp:cNvSpPr/>
      </dsp:nvSpPr>
      <dsp:spPr>
        <a:xfrm>
          <a:off x="6288633" y="2918698"/>
          <a:ext cx="863301" cy="8633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68038-A226-4473-A818-02ECC96B7FCC}">
      <dsp:nvSpPr>
        <dsp:cNvPr id="0" name=""/>
        <dsp:cNvSpPr/>
      </dsp:nvSpPr>
      <dsp:spPr>
        <a:xfrm>
          <a:off x="7783463" y="2606123"/>
          <a:ext cx="3508491" cy="1488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Using concepts of previous mathematical models</a:t>
          </a:r>
          <a:endParaRPr lang="en-US" sz="2800" kern="1200"/>
        </a:p>
      </dsp:txBody>
      <dsp:txXfrm>
        <a:off x="7783463" y="2606123"/>
        <a:ext cx="3508491" cy="14884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36675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671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69444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7441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8446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260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797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041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581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3191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216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646763B-05AA-4D72-8043-9ED7618DCFF8}" type="datetimeFigureOut">
              <a:rPr lang="LID4096" smtClean="0"/>
              <a:t>03/13/2021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847D6F8-5E76-4ECD-993E-E262613FFCAD}" type="slidenum">
              <a:rPr lang="LID4096" smtClean="0"/>
              <a:t>‹nr.›</a:t>
            </a:fld>
            <a:endParaRPr lang="LID4096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065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4DFC2155-CBEC-4EF7-9CCA-96453B912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03DDB9-EE0A-404F-BA55-663983FE3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Neural Network Approach to the Inverse Problem</a:t>
            </a:r>
            <a:endParaRPr lang="LID4096" sz="52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8359714-B156-46A6-9A8D-B1C7C0FEC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45673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Using feed forward and convolutional neural network to solve the inverse problem in EEG Source Localization</a:t>
            </a:r>
            <a:endParaRPr lang="LID409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12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potlight on a dark foggy stage">
            <a:extLst>
              <a:ext uri="{FF2B5EF4-FFF2-40B4-BE49-F238E27FC236}">
                <a16:creationId xmlns:a16="http://schemas.microsoft.com/office/drawing/2014/main" id="{F4367D4B-D743-4F54-96EC-3AAAB83A7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708"/>
          <a:stretch/>
        </p:blipFill>
        <p:spPr>
          <a:xfrm>
            <a:off x="9524" y="10"/>
            <a:ext cx="1218865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B0DF80-22CF-4D07-BEFF-4119D53F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D60C789-777E-4095-B6EA-9D070D54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Data Generation: Projection</a:t>
            </a:r>
            <a:endParaRPr lang="LID4096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DA647-412B-4CF7-812B-2F036F8C6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618971-F391-4FC3-B361-FFA5BDE45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257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Noise ratio’s: Signal to noise (snr) &amp; Channel Noise (</a:t>
            </a:r>
            <a:r>
              <a:rPr lang="en-US" dirty="0" err="1">
                <a:solidFill>
                  <a:schemeClr val="bg2"/>
                </a:solidFill>
              </a:rPr>
              <a:t>cnr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r>
              <a:rPr lang="en-US" dirty="0">
                <a:solidFill>
                  <a:schemeClr val="bg2"/>
                </a:solidFill>
              </a:rPr>
              <a:t>Projection matrix from Huang et al. (2016)</a:t>
            </a:r>
            <a:endParaRPr lang="LID4096" dirty="0">
              <a:solidFill>
                <a:schemeClr val="bg2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111ED1D-CBB4-45D6-B1AA-03719AFCA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13" y="2286000"/>
            <a:ext cx="4174724" cy="3981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A61EF3B5-E7D8-47C0-9FB4-8C593BC18BD8}"/>
                  </a:ext>
                </a:extLst>
              </p:cNvPr>
              <p:cNvSpPr txBox="1"/>
              <p:nvPr/>
            </p:nvSpPr>
            <p:spPr>
              <a:xfrm>
                <a:off x="706695" y="3861129"/>
                <a:ext cx="71558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𝑠𝑛𝑟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𝑠𝑛𝑟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  <a:p>
                <a:endParaRPr lang="LID4096" sz="3600" dirty="0"/>
              </a:p>
            </p:txBody>
          </p:sp>
        </mc:Choice>
        <mc:Fallback xmlns="">
          <p:sp>
            <p:nvSpPr>
              <p:cNvPr id="4" name="Tekstvak 3">
                <a:extLst>
                  <a:ext uri="{FF2B5EF4-FFF2-40B4-BE49-F238E27FC236}">
                    <a16:creationId xmlns:a16="http://schemas.microsoft.com/office/drawing/2014/main" id="{A61EF3B5-E7D8-47C0-9FB4-8C593BC18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95" y="3861129"/>
                <a:ext cx="7155805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2B0C90E1-5696-4584-A897-D4D05BB5E10B}"/>
                  </a:ext>
                </a:extLst>
              </p:cNvPr>
              <p:cNvSpPr txBox="1"/>
              <p:nvPr/>
            </p:nvSpPr>
            <p:spPr>
              <a:xfrm>
                <a:off x="703604" y="4499393"/>
                <a:ext cx="696658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𝐸𝐸𝐺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𝑐𝑛𝑟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𝑠𝑜𝑢𝑟𝑐𝑒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𝑐𝑛𝑟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5" name="Tekstvak 4">
                <a:extLst>
                  <a:ext uri="{FF2B5EF4-FFF2-40B4-BE49-F238E27FC236}">
                    <a16:creationId xmlns:a16="http://schemas.microsoft.com/office/drawing/2014/main" id="{2B0C90E1-5696-4584-A897-D4D05BB5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" y="4499393"/>
                <a:ext cx="696658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33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A0FAD6-4E98-4EC2-92AF-1E251FF8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Time Series Prediction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8F67C17-671E-4C4D-95FC-C1245B0CB1A5}"/>
              </a:ext>
            </a:extLst>
          </p:cNvPr>
          <p:cNvSpPr txBox="1"/>
          <p:nvPr/>
        </p:nvSpPr>
        <p:spPr>
          <a:xfrm>
            <a:off x="6176720" y="791570"/>
            <a:ext cx="4892308" cy="526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The data input is of size 108</a:t>
            </a:r>
          </a:p>
          <a:p>
            <a:pPr marL="742950" lvl="1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(electrodes)</a:t>
            </a:r>
          </a:p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The data output is of size 1 </a:t>
            </a:r>
          </a:p>
          <a:p>
            <a:pPr marL="742950" lvl="1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(dipole magnitude)</a:t>
            </a:r>
          </a:p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Hyper parameters: Batch sizes, Adam optimizer, MSE, learning rate, nodes (1 hidden layer)</a:t>
            </a:r>
          </a:p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285750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50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8E8CE-76E1-48B1-93F0-0F3AA73F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Time Series Classification</a:t>
            </a:r>
            <a:endParaRPr lang="LID4096" dirty="0"/>
          </a:p>
        </p:txBody>
      </p:sp>
      <p:graphicFrame>
        <p:nvGraphicFramePr>
          <p:cNvPr id="6" name="Tekstvak 3">
            <a:extLst>
              <a:ext uri="{FF2B5EF4-FFF2-40B4-BE49-F238E27FC236}">
                <a16:creationId xmlns:a16="http://schemas.microsoft.com/office/drawing/2014/main" id="{9189934E-41D9-4EB9-B04A-2DF2032BF5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3642"/>
              </p:ext>
            </p:extLst>
          </p:nvPr>
        </p:nvGraphicFramePr>
        <p:xfrm>
          <a:off x="1371600" y="2416629"/>
          <a:ext cx="9601199" cy="3292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2184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5E695-81E3-4E86-BC34-5BE55F8C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8F50EB-2D95-4414-933C-AB54F57F3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 parameters: Max validation fails, Validation frequency, minimum Validation performance increase </a:t>
            </a:r>
            <a:endParaRPr lang="LID4096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8FF2AC8-58AA-4D96-83BA-A3400B96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47" y="3186262"/>
            <a:ext cx="7937848" cy="306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9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654C13-0248-4854-8921-BBAAB576B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2D0DFB-0ABC-4D3D-805B-25F89199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95024" y="864066"/>
            <a:ext cx="774003" cy="774158"/>
          </a:xfrm>
          <a:custGeom>
            <a:avLst/>
            <a:gdLst>
              <a:gd name="connsiteX0" fmla="*/ 2869239 w 3275013"/>
              <a:gd name="connsiteY0" fmla="*/ 0 h 3275670"/>
              <a:gd name="connsiteX1" fmla="*/ 3275013 w 3275013"/>
              <a:gd name="connsiteY1" fmla="*/ 0 h 3275670"/>
              <a:gd name="connsiteX2" fmla="*/ 3275013 w 3275013"/>
              <a:gd name="connsiteY2" fmla="*/ 3275670 h 3275670"/>
              <a:gd name="connsiteX3" fmla="*/ 0 w 3275013"/>
              <a:gd name="connsiteY3" fmla="*/ 3275670 h 3275670"/>
              <a:gd name="connsiteX4" fmla="*/ 0 w 3275013"/>
              <a:gd name="connsiteY4" fmla="*/ 2890368 h 3275670"/>
              <a:gd name="connsiteX5" fmla="*/ 2869239 w 3275013"/>
              <a:gd name="connsiteY5" fmla="*/ 2890809 h 32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013" h="3275670">
                <a:moveTo>
                  <a:pt x="2869239" y="0"/>
                </a:moveTo>
                <a:lnTo>
                  <a:pt x="3275013" y="0"/>
                </a:lnTo>
                <a:lnTo>
                  <a:pt x="3275013" y="3275670"/>
                </a:lnTo>
                <a:lnTo>
                  <a:pt x="0" y="3275670"/>
                </a:lnTo>
                <a:lnTo>
                  <a:pt x="0" y="2890368"/>
                </a:lnTo>
                <a:lnTo>
                  <a:pt x="2869239" y="2890809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71C7D4-8F97-4091-8B59-27BCDFF2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03767"/>
            <a:ext cx="9380334" cy="941664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/>
              <a:t>Performance Measures</a:t>
            </a:r>
            <a:endParaRPr lang="LID4096" sz="32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D72803-13C8-4592-A966-0A74E0C64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93710"/>
            <a:ext cx="7429500" cy="4073690"/>
          </a:xfrm>
        </p:spPr>
        <p:txBody>
          <a:bodyPr anchor="t">
            <a:normAutofit/>
          </a:bodyPr>
          <a:lstStyle/>
          <a:p>
            <a:r>
              <a:rPr lang="en-US" sz="2800" dirty="0"/>
              <a:t>Prediction: Mean Squared Error</a:t>
            </a:r>
          </a:p>
          <a:p>
            <a:r>
              <a:rPr lang="en-US" sz="2800" dirty="0"/>
              <a:t>Classification: True Positive, True Negative, Dipole Accuracy</a:t>
            </a:r>
          </a:p>
          <a:p>
            <a:r>
              <a:rPr lang="en-US" sz="2800" dirty="0"/>
              <a:t>Dipole accuracy: choosing the correct three source dipoles</a:t>
            </a:r>
            <a:endParaRPr lang="LID4096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3FB55-6158-4274-9A35-F48A2197A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22C20D-9ED3-4780-8D2F-F67FBC796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Benchmark Models</a:t>
            </a:r>
            <a:endParaRPr lang="LID4096" sz="540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6DE34BF-3795-4A69-A382-074121C92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6720" y="791570"/>
                <a:ext cx="4892308" cy="526239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 err="1"/>
                  <a:t>eLoreta</a:t>
                </a:r>
                <a:r>
                  <a:rPr lang="en-US" sz="2400" dirty="0"/>
                  <a:t> Model(Prediction &amp; Classification):</a:t>
                </a:r>
              </a:p>
              <a:p>
                <a:pPr lvl="1"/>
                <a:r>
                  <a:rPr lang="en-US" sz="2400" dirty="0"/>
                  <a:t>Iteratively minimizes weighted minimum norm equations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𝑇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Resolution matrix (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𝐾𝑇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r>
                  <a:rPr lang="en-US" sz="2400" dirty="0"/>
                  <a:t>Spread function</a:t>
                </a:r>
              </a:p>
              <a:p>
                <a:r>
                  <a:rPr lang="en-US" sz="2400" dirty="0"/>
                  <a:t>Variance Model (Classification)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46DE34BF-3795-4A69-A382-074121C92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6720" y="791570"/>
                <a:ext cx="4892308" cy="5262390"/>
              </a:xfrm>
              <a:blipFill>
                <a:blip r:embed="rId2"/>
                <a:stretch>
                  <a:fillRect l="-174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48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CBE41-5941-4503-B6FD-AD22BAFA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Gridsearch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DC0F3E-169D-4E91-8A3C-8C072867E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2475571" cy="35814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Trials: 1000</a:t>
            </a:r>
          </a:p>
          <a:p>
            <a:r>
              <a:rPr lang="en-US" sz="2400" dirty="0"/>
              <a:t>Timesteps: 100</a:t>
            </a:r>
          </a:p>
          <a:p>
            <a:r>
              <a:rPr lang="en-US" sz="2400" dirty="0"/>
              <a:t>Dipoles: 1000</a:t>
            </a:r>
            <a:endParaRPr lang="LID4096" sz="2400" dirty="0"/>
          </a:p>
          <a:p>
            <a:r>
              <a:rPr lang="en-US" sz="2400" dirty="0"/>
              <a:t>Bayesian Tuning</a:t>
            </a:r>
          </a:p>
          <a:p>
            <a:r>
              <a:rPr lang="en-US" sz="2400" dirty="0"/>
              <a:t>Fixed set of dipoles</a:t>
            </a:r>
          </a:p>
          <a:p>
            <a:r>
              <a:rPr lang="en-US" sz="2400" dirty="0"/>
              <a:t>628 billion options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AA6B7F4-66F4-4630-B80A-0A1963B5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88" y="1768967"/>
            <a:ext cx="7671149" cy="40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1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B1B699-E4F1-476A-8DD8-B8E91A90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Evaluation: Prediction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B8B5A2-7AEB-48A5-9502-420B2502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434" y="634180"/>
            <a:ext cx="6088565" cy="533172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Research Questions:</a:t>
            </a:r>
          </a:p>
          <a:p>
            <a:pPr lvl="1"/>
            <a:r>
              <a:rPr lang="en-US" sz="2400" dirty="0"/>
              <a:t>What is the difference between prediction of dipoles near the scalp and at the center</a:t>
            </a:r>
          </a:p>
          <a:p>
            <a:pPr lvl="1"/>
            <a:r>
              <a:rPr lang="en-US" sz="2400" dirty="0"/>
              <a:t>Is there a difference when active sources are close to each other</a:t>
            </a:r>
          </a:p>
          <a:p>
            <a:pPr lvl="1"/>
            <a:r>
              <a:rPr lang="en-US" sz="2400" dirty="0"/>
              <a:t>Are there significant differences between the outputs of the different neural networks</a:t>
            </a:r>
          </a:p>
          <a:p>
            <a:pPr lvl="1"/>
            <a:r>
              <a:rPr lang="en-US" sz="2400" dirty="0"/>
              <a:t>Are the optimal hyper parameters similar for all neural networks</a:t>
            </a:r>
          </a:p>
          <a:p>
            <a:r>
              <a:rPr lang="en-US" sz="2400"/>
              <a:t>Benchmark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How does the model compare in terms of MSE performance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66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A6D9E-65B3-4B3F-859F-9C114A39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dirty="0"/>
              <a:t>Evaluation: Classification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46C968-60DE-4AA9-8EF9-9EF99BCA6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771" y="512956"/>
            <a:ext cx="5754029" cy="5296964"/>
          </a:xfrm>
        </p:spPr>
        <p:txBody>
          <a:bodyPr>
            <a:normAutofit/>
          </a:bodyPr>
          <a:lstStyle/>
          <a:p>
            <a:r>
              <a:rPr lang="en-US" sz="2400" dirty="0"/>
              <a:t>Research Questions:</a:t>
            </a:r>
          </a:p>
          <a:p>
            <a:pPr lvl="1"/>
            <a:r>
              <a:rPr lang="en-US" sz="2400" dirty="0"/>
              <a:t>How confident is the model</a:t>
            </a:r>
          </a:p>
          <a:p>
            <a:pPr lvl="1"/>
            <a:r>
              <a:rPr lang="en-US" sz="2400" dirty="0"/>
              <a:t>How do noisy and idle time series differ</a:t>
            </a:r>
          </a:p>
          <a:p>
            <a:r>
              <a:rPr lang="en-US" sz="2400" dirty="0"/>
              <a:t>Benchmark models:</a:t>
            </a:r>
          </a:p>
          <a:p>
            <a:pPr lvl="1"/>
            <a:r>
              <a:rPr lang="en-US" sz="2400" dirty="0"/>
              <a:t>Use the Variance model on both the prediction output of the </a:t>
            </a:r>
            <a:r>
              <a:rPr lang="en-US" sz="2400" dirty="0" err="1"/>
              <a:t>eLORETA</a:t>
            </a:r>
            <a:r>
              <a:rPr lang="en-US" sz="2400" dirty="0"/>
              <a:t> and the Machine Learning model</a:t>
            </a:r>
          </a:p>
          <a:p>
            <a:pPr lvl="1"/>
            <a:r>
              <a:rPr lang="en-US" sz="2400" dirty="0"/>
              <a:t>Use the Machine Learning Classification model on the output of the </a:t>
            </a:r>
            <a:r>
              <a:rPr lang="en-US" sz="2400" dirty="0" err="1"/>
              <a:t>eLORETA</a:t>
            </a:r>
            <a:endParaRPr lang="en-US" sz="2400" dirty="0"/>
          </a:p>
          <a:p>
            <a:pPr lvl="1"/>
            <a:r>
              <a:rPr lang="en-US" sz="2400" dirty="0"/>
              <a:t>How does the model compare in terms of TN, TP and dipole accuracy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LID4096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21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DE41E0-A43A-4E72-8B83-065678475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5E1F08-BBB1-43CC-8EC2-51C1735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/>
              <a:t>Future Work &amp; Discussion</a:t>
            </a:r>
            <a:endParaRPr lang="LID4096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DF074386-8EC8-4D77-8F7D-25C3C5049F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901495"/>
              </p:ext>
            </p:extLst>
          </p:nvPr>
        </p:nvGraphicFramePr>
        <p:xfrm>
          <a:off x="334537" y="1717288"/>
          <a:ext cx="11340790" cy="4454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1381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59143E0A-D234-4E6C-844F-1E1E8664E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r="3" b="21743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21B0DF80-22CF-4D07-BEFF-4119D53F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8C108C-8177-4833-9C99-90867246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Electroencephalogram</a:t>
            </a:r>
            <a:endParaRPr lang="LID4096" dirty="0">
              <a:solidFill>
                <a:schemeClr val="bg2"/>
              </a:solidFill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5CDDA647-412B-4CF7-812B-2F036F8C6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A70A31-7401-4DE2-898A-7D11F96B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Cheap and efficient</a:t>
            </a:r>
          </a:p>
          <a:p>
            <a:r>
              <a:rPr lang="en-US" sz="3200" dirty="0">
                <a:solidFill>
                  <a:schemeClr val="bg2"/>
                </a:solidFill>
              </a:rPr>
              <a:t>High temporal resolution (around 6ms)</a:t>
            </a:r>
          </a:p>
          <a:p>
            <a:r>
              <a:rPr lang="en-US" sz="3200" dirty="0">
                <a:solidFill>
                  <a:schemeClr val="bg2"/>
                </a:solidFill>
              </a:rPr>
              <a:t>Information loss and low spatial resolution</a:t>
            </a:r>
          </a:p>
          <a:p>
            <a:endParaRPr lang="LID4096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25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Vragen">
            <a:extLst>
              <a:ext uri="{FF2B5EF4-FFF2-40B4-BE49-F238E27FC236}">
                <a16:creationId xmlns:a16="http://schemas.microsoft.com/office/drawing/2014/main" id="{46F55A83-7457-4630-A921-75DABCDDF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1D7586-22AD-4F2A-A400-63D557C0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21537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ED748-0076-4866-9148-FE8CE030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Localization</a:t>
            </a:r>
            <a:endParaRPr lang="LID4096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20E210-D75A-427C-BD06-67226ACE9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that analyze the source of neural activity</a:t>
            </a:r>
          </a:p>
          <a:p>
            <a:r>
              <a:rPr lang="en-US" dirty="0"/>
              <a:t>Consists of the Forward Model and the Inverse model</a:t>
            </a:r>
          </a:p>
          <a:p>
            <a:r>
              <a:rPr lang="en-US" dirty="0"/>
              <a:t>Brain is split up into dipoles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3079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Abstract particle graph background">
            <a:extLst>
              <a:ext uri="{FF2B5EF4-FFF2-40B4-BE49-F238E27FC236}">
                <a16:creationId xmlns:a16="http://schemas.microsoft.com/office/drawing/2014/main" id="{C6F85B59-2FF5-40F9-81B3-AB5F0AA9C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7" r="1" b="1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21B0DF80-22CF-4D07-BEFF-4119D53F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5F3203-E617-4CA6-9249-51474CF5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Source Localization: Forward Model</a:t>
            </a:r>
            <a:endParaRPr lang="LID4096" dirty="0">
              <a:solidFill>
                <a:schemeClr val="bg2"/>
              </a:solidFill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5CDDA647-412B-4CF7-812B-2F036F8C6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0344DD-87FD-4C74-B98A-AF314498A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Simulation of data</a:t>
            </a:r>
          </a:p>
          <a:p>
            <a:r>
              <a:rPr lang="en-US" sz="3200" dirty="0">
                <a:solidFill>
                  <a:schemeClr val="bg2"/>
                </a:solidFill>
              </a:rPr>
              <a:t>Projection matrix</a:t>
            </a:r>
          </a:p>
          <a:p>
            <a:r>
              <a:rPr lang="en-US" sz="3200" dirty="0">
                <a:solidFill>
                  <a:schemeClr val="bg2"/>
                </a:solidFill>
              </a:rPr>
              <a:t>Noise</a:t>
            </a:r>
          </a:p>
          <a:p>
            <a:pPr marL="0" indent="0">
              <a:buNone/>
            </a:pPr>
            <a:endParaRPr lang="en-US" sz="3200" dirty="0">
              <a:solidFill>
                <a:schemeClr val="bg2"/>
              </a:solidFill>
            </a:endParaRPr>
          </a:p>
          <a:p>
            <a:endParaRPr lang="en-US" sz="3200" dirty="0">
              <a:solidFill>
                <a:schemeClr val="bg2"/>
              </a:solidFill>
            </a:endParaRPr>
          </a:p>
          <a:p>
            <a:endParaRPr lang="LID4096" sz="32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EDAB5BBE-31BA-48D4-BA13-677E34420277}"/>
                  </a:ext>
                </a:extLst>
              </p:cNvPr>
              <p:cNvSpPr txBox="1"/>
              <p:nvPr/>
            </p:nvSpPr>
            <p:spPr>
              <a:xfrm>
                <a:off x="6759659" y="3136582"/>
                <a:ext cx="3908341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 b="1" i="0" smtClean="0">
                          <a:ln w="1016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6000" b="1" i="1" smtClean="0">
                          <a:ln w="1016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1" i="1" smtClean="0">
                          <a:ln w="1016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𝐾𝐽</m:t>
                      </m:r>
                      <m:r>
                        <a:rPr lang="en-US" sz="6000" b="1" i="1" smtClean="0">
                          <a:ln w="1016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6000" b="1" i="1" smtClean="0">
                          <a:ln w="10160">
                            <a:solidFill>
                              <a:schemeClr val="tx1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LID4096" sz="48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EDAB5BBE-31BA-48D4-BA13-677E34420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659" y="3136582"/>
                <a:ext cx="3908341" cy="923330"/>
              </a:xfrm>
              <a:prstGeom prst="rect">
                <a:avLst/>
              </a:prstGeom>
              <a:blipFill>
                <a:blip r:embed="rId3"/>
                <a:stretch>
                  <a:fillRect b="-19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93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CA233-7FCE-475F-9529-C6FF7BBC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Source Localization: Inverse Problem</a:t>
            </a:r>
            <a:endParaRPr lang="LID4096" dirty="0"/>
          </a:p>
        </p:txBody>
      </p:sp>
      <p:graphicFrame>
        <p:nvGraphicFramePr>
          <p:cNvPr id="14" name="Tijdelijke aanduiding voor inhoud 2">
            <a:extLst>
              <a:ext uri="{FF2B5EF4-FFF2-40B4-BE49-F238E27FC236}">
                <a16:creationId xmlns:a16="http://schemas.microsoft.com/office/drawing/2014/main" id="{71C2D070-1FF3-42EA-862B-C427FD09B1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042825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376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B0DF80-22CF-4D07-BEFF-4119D53F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C77E24-EB63-4D50-B184-D7C6E14C8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Methodology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DDA647-412B-4CF7-812B-2F036F8C6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2D507273-039B-41EA-943C-65C3E692E7C2}"/>
              </a:ext>
            </a:extLst>
          </p:cNvPr>
          <p:cNvSpPr txBox="1"/>
          <p:nvPr/>
        </p:nvSpPr>
        <p:spPr>
          <a:xfrm>
            <a:off x="1295142" y="16383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Forward Model → Data Generation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Inverse Model → Machine Learning Model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Data is split up in trials</a:t>
            </a:r>
          </a:p>
        </p:txBody>
      </p:sp>
      <p:pic>
        <p:nvPicPr>
          <p:cNvPr id="13" name="Tijdelijke aanduiding voor inhoud 4">
            <a:extLst>
              <a:ext uri="{FF2B5EF4-FFF2-40B4-BE49-F238E27FC236}">
                <a16:creationId xmlns:a16="http://schemas.microsoft.com/office/drawing/2014/main" id="{19E6F638-27B0-4E2C-988D-B87E6201A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48" y="3124200"/>
            <a:ext cx="8151541" cy="32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F024D02-87BB-4538-BB35-BD297D94E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A90CFF-51C5-44DD-B32B-982BE4CA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Machine Learning Model</a:t>
            </a:r>
            <a:endParaRPr lang="LID4096" dirty="0"/>
          </a:p>
        </p:txBody>
      </p:sp>
      <p:pic>
        <p:nvPicPr>
          <p:cNvPr id="10" name="Picture 9" descr="Network connection abstract against a white background">
            <a:extLst>
              <a:ext uri="{FF2B5EF4-FFF2-40B4-BE49-F238E27FC236}">
                <a16:creationId xmlns:a16="http://schemas.microsoft.com/office/drawing/2014/main" id="{83F137A3-8E8A-4076-B201-4F772CE10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8" r="52743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3DA661-0AB2-4196-A6A3-7A92321C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1D321045-5630-45BD-AA63-DB7066368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108 electrodes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dipole has a corresponding Standard Neural Network and Convolutional Neural Network</a:t>
            </a:r>
            <a:endParaRPr lang="LID4096" sz="2400" dirty="0"/>
          </a:p>
          <a:p>
            <a:endParaRPr lang="LID4096" sz="2400" dirty="0"/>
          </a:p>
        </p:txBody>
      </p:sp>
      <p:pic>
        <p:nvPicPr>
          <p:cNvPr id="11" name="Afbeelding 10" descr="Afbeelding met tekst, teken, klok&#10;&#10;Automatisch gegenereerde beschrijving">
            <a:extLst>
              <a:ext uri="{FF2B5EF4-FFF2-40B4-BE49-F238E27FC236}">
                <a16:creationId xmlns:a16="http://schemas.microsoft.com/office/drawing/2014/main" id="{12E3A131-7867-43B8-9A08-8FB6F9A2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24" y="4341850"/>
            <a:ext cx="6254419" cy="18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7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9BCF45-A04C-4592-93BF-59B63777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31" y="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000" dirty="0">
                <a:solidFill>
                  <a:schemeClr val="bg2"/>
                </a:solidFill>
              </a:rPr>
              <a:t>Data Generation: State Determination</a:t>
            </a:r>
            <a:endParaRPr lang="LID4096" sz="5000" dirty="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6C560E-4EC6-4488-9B1F-CE715115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1" y="213178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Each dipole is in one state during the whole trial</a:t>
            </a:r>
          </a:p>
          <a:p>
            <a:r>
              <a:rPr lang="en-US" sz="2400" dirty="0"/>
              <a:t>The states of the dipoles differ in their neural activity</a:t>
            </a:r>
          </a:p>
          <a:p>
            <a:r>
              <a:rPr lang="en-US" sz="2400" dirty="0"/>
              <a:t>There are 3 active (source) dipoles</a:t>
            </a:r>
          </a:p>
          <a:p>
            <a:r>
              <a:rPr lang="en-US" sz="2400" dirty="0"/>
              <a:t>There are n/2 noisy dipoles</a:t>
            </a:r>
          </a:p>
          <a:p>
            <a:endParaRPr lang="LID4096" sz="24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B0A4A87-6116-45E8-95F4-9996483C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67" y="4491811"/>
            <a:ext cx="10469465" cy="21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4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B0DF80-22CF-4D07-BEFF-4119D53F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E2DF16-4018-45B7-8EFA-D548E458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Data Generation: Neural Activity Simulation</a:t>
            </a:r>
            <a:endParaRPr lang="LID4096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DA647-412B-4CF7-812B-2F036F8C6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B0CA84-C251-44E8-AAA6-3C0A8D9DE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Active: AR(1) process: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The connectivity of each source dipole differs</a:t>
            </a:r>
          </a:p>
          <a:p>
            <a:r>
              <a:rPr lang="en-US" dirty="0">
                <a:solidFill>
                  <a:schemeClr val="bg2"/>
                </a:solidFill>
              </a:rPr>
              <a:t>Noisy: pink noise characterized by 1/f shaped power</a:t>
            </a:r>
          </a:p>
          <a:p>
            <a:r>
              <a:rPr lang="en-US" dirty="0">
                <a:solidFill>
                  <a:schemeClr val="bg2"/>
                </a:solidFill>
              </a:rPr>
              <a:t>Idle: no recorded dipole magnitude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A827DD-4504-49B4-BDED-8508848E2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766" y="2171700"/>
            <a:ext cx="1914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05331"/>
      </p:ext>
    </p:extLst>
  </p:cSld>
  <p:clrMapOvr>
    <a:masterClrMapping/>
  </p:clrMapOvr>
</p:sld>
</file>

<file path=ppt/theme/theme1.xml><?xml version="1.0" encoding="utf-8"?>
<a:theme xmlns:a="http://schemas.openxmlformats.org/drawingml/2006/main" name="Bijgesneden">
  <a:themeElements>
    <a:clrScheme name="Bijgesneden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Bijgesne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ijgesne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Bijgesneden</Template>
  <TotalTime>0</TotalTime>
  <Words>624</Words>
  <Application>Microsoft Office PowerPoint</Application>
  <PresentationFormat>Breedbeeld</PresentationFormat>
  <Paragraphs>98</Paragraphs>
  <Slides>20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4" baseType="lpstr">
      <vt:lpstr>Arial</vt:lpstr>
      <vt:lpstr>Cambria Math</vt:lpstr>
      <vt:lpstr>Franklin Gothic Book</vt:lpstr>
      <vt:lpstr>Bijgesneden</vt:lpstr>
      <vt:lpstr>Neural Network Approach to the Inverse Problem</vt:lpstr>
      <vt:lpstr>Electroencephalogram</vt:lpstr>
      <vt:lpstr>Source Localization</vt:lpstr>
      <vt:lpstr>Source Localization: Forward Model</vt:lpstr>
      <vt:lpstr>Source Localization: Inverse Problem</vt:lpstr>
      <vt:lpstr>Methodology</vt:lpstr>
      <vt:lpstr>Machine Learning Model</vt:lpstr>
      <vt:lpstr>Data Generation: State Determination</vt:lpstr>
      <vt:lpstr>Data Generation: Neural Activity Simulation</vt:lpstr>
      <vt:lpstr>Data Generation: Projection</vt:lpstr>
      <vt:lpstr>Time Series Prediction</vt:lpstr>
      <vt:lpstr>Time Series Classification</vt:lpstr>
      <vt:lpstr>Validation</vt:lpstr>
      <vt:lpstr>Performance Measures</vt:lpstr>
      <vt:lpstr>Benchmark Models</vt:lpstr>
      <vt:lpstr>Gridsearch</vt:lpstr>
      <vt:lpstr>Evaluation: Prediction</vt:lpstr>
      <vt:lpstr>Evaluation: Classification</vt:lpstr>
      <vt:lpstr>Future Work &amp; Discussion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Approach to the Inverse Problem</dc:title>
  <dc:creator>Didier Quintius</dc:creator>
  <cp:lastModifiedBy>Didier Quintius</cp:lastModifiedBy>
  <cp:revision>43</cp:revision>
  <dcterms:created xsi:type="dcterms:W3CDTF">2021-03-02T21:22:09Z</dcterms:created>
  <dcterms:modified xsi:type="dcterms:W3CDTF">2021-03-13T19:28:53Z</dcterms:modified>
</cp:coreProperties>
</file>